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activeX/activeX2.xml" ContentType="application/vnd.ms-office.activeX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Default Extension="docx" ContentType="application/vnd.openxmlformats-officedocument.wordprocessingml.document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ms-office.activeX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activeX/activeX1.xml" ContentType="application/vnd.ms-office.activeX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70" r:id="rId5"/>
    <p:sldId id="271" r:id="rId6"/>
    <p:sldId id="272" r:id="rId7"/>
    <p:sldId id="273" r:id="rId8"/>
    <p:sldId id="274" r:id="rId9"/>
    <p:sldId id="259" r:id="rId10"/>
    <p:sldId id="276" r:id="rId11"/>
    <p:sldId id="260" r:id="rId12"/>
    <p:sldId id="261" r:id="rId13"/>
    <p:sldId id="262" r:id="rId14"/>
    <p:sldId id="285" r:id="rId15"/>
    <p:sldId id="263" r:id="rId16"/>
    <p:sldId id="264" r:id="rId17"/>
    <p:sldId id="280" r:id="rId18"/>
    <p:sldId id="275" r:id="rId19"/>
    <p:sldId id="277" r:id="rId20"/>
    <p:sldId id="278" r:id="rId21"/>
    <p:sldId id="279" r:id="rId22"/>
    <p:sldId id="266" r:id="rId23"/>
    <p:sldId id="267" r:id="rId24"/>
    <p:sldId id="268" r:id="rId25"/>
    <p:sldId id="269" r:id="rId26"/>
    <p:sldId id="281" r:id="rId27"/>
    <p:sldId id="282" r:id="rId28"/>
    <p:sldId id="283" r:id="rId29"/>
    <p:sldId id="286" r:id="rId30"/>
    <p:sldId id="289" r:id="rId31"/>
    <p:sldId id="290" r:id="rId32"/>
    <p:sldId id="284" r:id="rId33"/>
    <p:sldId id="288" r:id="rId34"/>
    <p:sldId id="287" r:id="rId35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590" autoAdjust="0"/>
  </p:normalViewPr>
  <p:slideViewPr>
    <p:cSldViewPr>
      <p:cViewPr varScale="1">
        <p:scale>
          <a:sx n="66" d="100"/>
          <a:sy n="66" d="100"/>
        </p:scale>
        <p:origin x="-149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nza\Documents\Semin&#225;rka\Parametry%20prvn&#237;%20vrtule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List_aplikace_Microsoft_Office_Excel5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nza\Documents\Semin&#225;rka\V&#253;b&#283;r%20profil&#367;\V&#253;b&#283;r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cs-CZ"/>
  <c:chart>
    <c:plotArea>
      <c:layout>
        <c:manualLayout>
          <c:layoutTarget val="inner"/>
          <c:xMode val="edge"/>
          <c:yMode val="edge"/>
          <c:x val="0.11666410952587224"/>
          <c:y val="8.9072929097877576E-2"/>
          <c:w val="0.69001181102362286"/>
          <c:h val="0.6892166083406237"/>
        </c:manualLayout>
      </c:layout>
      <c:scatterChart>
        <c:scatterStyle val="smoothMarker"/>
        <c:ser>
          <c:idx val="0"/>
          <c:order val="0"/>
          <c:tx>
            <c:strRef>
              <c:f>List1!$E$1</c:f>
              <c:strCache>
                <c:ptCount val="1"/>
                <c:pt idx="0">
                  <c:v>Délka tětivy s odporem</c:v>
                </c:pt>
              </c:strCache>
            </c:strRef>
          </c:tx>
          <c:spPr>
            <a:ln w="19050">
              <a:solidFill>
                <a:prstClr val="black"/>
              </a:solidFill>
            </a:ln>
          </c:spPr>
          <c:marker>
            <c:symbol val="none"/>
          </c:marker>
          <c:xVal>
            <c:numRef>
              <c:f>List1!$B$2:$B$31</c:f>
              <c:numCache>
                <c:formatCode>General</c:formatCode>
                <c:ptCount val="30"/>
                <c:pt idx="0">
                  <c:v>2.5000000000000008E-2</c:v>
                </c:pt>
                <c:pt idx="1">
                  <c:v>5.0000000000000017E-2</c:v>
                </c:pt>
                <c:pt idx="2">
                  <c:v>7.5000000000000039E-2</c:v>
                </c:pt>
                <c:pt idx="3">
                  <c:v>0.1</c:v>
                </c:pt>
                <c:pt idx="4">
                  <c:v>0.125</c:v>
                </c:pt>
                <c:pt idx="5">
                  <c:v>0.15000000000000024</c:v>
                </c:pt>
                <c:pt idx="6">
                  <c:v>0.17500000000000004</c:v>
                </c:pt>
                <c:pt idx="7">
                  <c:v>0.2</c:v>
                </c:pt>
                <c:pt idx="8">
                  <c:v>0.22500000000000006</c:v>
                </c:pt>
                <c:pt idx="9">
                  <c:v>0.25</c:v>
                </c:pt>
                <c:pt idx="10">
                  <c:v>0.27500000000000002</c:v>
                </c:pt>
                <c:pt idx="11">
                  <c:v>0.30000000000000032</c:v>
                </c:pt>
                <c:pt idx="12">
                  <c:v>0.32500000000000312</c:v>
                </c:pt>
                <c:pt idx="13">
                  <c:v>0.35000000000000031</c:v>
                </c:pt>
                <c:pt idx="14">
                  <c:v>0.37500000000000278</c:v>
                </c:pt>
                <c:pt idx="15">
                  <c:v>0.4</c:v>
                </c:pt>
                <c:pt idx="16">
                  <c:v>0.42500000000000032</c:v>
                </c:pt>
                <c:pt idx="17">
                  <c:v>0.45</c:v>
                </c:pt>
                <c:pt idx="18">
                  <c:v>0.47500000000000031</c:v>
                </c:pt>
                <c:pt idx="19">
                  <c:v>0.5</c:v>
                </c:pt>
                <c:pt idx="20">
                  <c:v>0.52499999999999991</c:v>
                </c:pt>
                <c:pt idx="21">
                  <c:v>0.54999999999999993</c:v>
                </c:pt>
                <c:pt idx="22">
                  <c:v>0.57500000000000062</c:v>
                </c:pt>
                <c:pt idx="23">
                  <c:v>0.60000000000000064</c:v>
                </c:pt>
                <c:pt idx="24">
                  <c:v>0.62500000000000566</c:v>
                </c:pt>
                <c:pt idx="25">
                  <c:v>0.65000000000000635</c:v>
                </c:pt>
                <c:pt idx="26">
                  <c:v>0.67500000000000715</c:v>
                </c:pt>
                <c:pt idx="27">
                  <c:v>0.70000000000000062</c:v>
                </c:pt>
                <c:pt idx="28">
                  <c:v>0.72500000000000064</c:v>
                </c:pt>
                <c:pt idx="29">
                  <c:v>0.75000000000000566</c:v>
                </c:pt>
              </c:numCache>
            </c:numRef>
          </c:xVal>
          <c:yVal>
            <c:numRef>
              <c:f>List1!$E$2:$E$31</c:f>
              <c:numCache>
                <c:formatCode>General</c:formatCode>
                <c:ptCount val="30"/>
                <c:pt idx="0">
                  <c:v>0.36990694608582442</c:v>
                </c:pt>
                <c:pt idx="1">
                  <c:v>0.36131494501604561</c:v>
                </c:pt>
                <c:pt idx="2">
                  <c:v>0.33724254831293787</c:v>
                </c:pt>
                <c:pt idx="3">
                  <c:v>0.30874982256165512</c:v>
                </c:pt>
                <c:pt idx="4">
                  <c:v>0.28048503397465058</c:v>
                </c:pt>
                <c:pt idx="5">
                  <c:v>0.25448546209397982</c:v>
                </c:pt>
                <c:pt idx="6">
                  <c:v>0.23140878187443295</c:v>
                </c:pt>
                <c:pt idx="7">
                  <c:v>0.21125267565253497</c:v>
                </c:pt>
                <c:pt idx="8">
                  <c:v>0.19374690122654137</c:v>
                </c:pt>
                <c:pt idx="9">
                  <c:v>0.1785440267134509</c:v>
                </c:pt>
                <c:pt idx="10">
                  <c:v>0.16530266782672925</c:v>
                </c:pt>
                <c:pt idx="11">
                  <c:v>0.15371857601492481</c:v>
                </c:pt>
                <c:pt idx="12">
                  <c:v>0.14353225347097617</c:v>
                </c:pt>
                <c:pt idx="13">
                  <c:v>0.13452690343227441</c:v>
                </c:pt>
                <c:pt idx="14">
                  <c:v>0.12652302936571533</c:v>
                </c:pt>
                <c:pt idx="15">
                  <c:v>0.11937241385186846</c:v>
                </c:pt>
                <c:pt idx="16">
                  <c:v>0.11295255486012892</c:v>
                </c:pt>
                <c:pt idx="17">
                  <c:v>0.10716190104704312</c:v>
                </c:pt>
                <c:pt idx="18">
                  <c:v>0.10191591732207785</c:v>
                </c:pt>
                <c:pt idx="19">
                  <c:v>9.7143894670485426E-2</c:v>
                </c:pt>
                <c:pt idx="20">
                  <c:v>9.2786385693615983E-2</c:v>
                </c:pt>
                <c:pt idx="21">
                  <c:v>8.8793149688373291E-2</c:v>
                </c:pt>
                <c:pt idx="22">
                  <c:v>8.5121505904967254E-2</c:v>
                </c:pt>
                <c:pt idx="23">
                  <c:v>8.1735011179213751E-2</c:v>
                </c:pt>
                <c:pt idx="24">
                  <c:v>7.8602394544874332E-2</c:v>
                </c:pt>
                <c:pt idx="25">
                  <c:v>7.5696695413937184E-2</c:v>
                </c:pt>
                <c:pt idx="26">
                  <c:v>7.2994563301438567E-2</c:v>
                </c:pt>
                <c:pt idx="27">
                  <c:v>7.0475686127791939E-2</c:v>
                </c:pt>
                <c:pt idx="28">
                  <c:v>6.812232124058655E-2</c:v>
                </c:pt>
                <c:pt idx="29">
                  <c:v>6.591890884187783E-2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List1!$G$1</c:f>
              <c:strCache>
                <c:ptCount val="1"/>
                <c:pt idx="0">
                  <c:v>Délka tětivy bez odporu</c:v>
                </c:pt>
              </c:strCache>
            </c:strRef>
          </c:tx>
          <c:spPr>
            <a:ln w="19050">
              <a:solidFill>
                <a:schemeClr val="tx1"/>
              </a:solidFill>
              <a:prstDash val="dash"/>
            </a:ln>
          </c:spPr>
          <c:marker>
            <c:symbol val="none"/>
          </c:marker>
          <c:xVal>
            <c:numRef>
              <c:f>List1!$B$2:$B$31</c:f>
              <c:numCache>
                <c:formatCode>General</c:formatCode>
                <c:ptCount val="30"/>
                <c:pt idx="0">
                  <c:v>2.5000000000000008E-2</c:v>
                </c:pt>
                <c:pt idx="1">
                  <c:v>5.0000000000000017E-2</c:v>
                </c:pt>
                <c:pt idx="2">
                  <c:v>7.5000000000000039E-2</c:v>
                </c:pt>
                <c:pt idx="3">
                  <c:v>0.1</c:v>
                </c:pt>
                <c:pt idx="4">
                  <c:v>0.125</c:v>
                </c:pt>
                <c:pt idx="5">
                  <c:v>0.15000000000000024</c:v>
                </c:pt>
                <c:pt idx="6">
                  <c:v>0.17500000000000004</c:v>
                </c:pt>
                <c:pt idx="7">
                  <c:v>0.2</c:v>
                </c:pt>
                <c:pt idx="8">
                  <c:v>0.22500000000000006</c:v>
                </c:pt>
                <c:pt idx="9">
                  <c:v>0.25</c:v>
                </c:pt>
                <c:pt idx="10">
                  <c:v>0.27500000000000002</c:v>
                </c:pt>
                <c:pt idx="11">
                  <c:v>0.30000000000000032</c:v>
                </c:pt>
                <c:pt idx="12">
                  <c:v>0.32500000000000312</c:v>
                </c:pt>
                <c:pt idx="13">
                  <c:v>0.35000000000000031</c:v>
                </c:pt>
                <c:pt idx="14">
                  <c:v>0.37500000000000278</c:v>
                </c:pt>
                <c:pt idx="15">
                  <c:v>0.4</c:v>
                </c:pt>
                <c:pt idx="16">
                  <c:v>0.42500000000000032</c:v>
                </c:pt>
                <c:pt idx="17">
                  <c:v>0.45</c:v>
                </c:pt>
                <c:pt idx="18">
                  <c:v>0.47500000000000031</c:v>
                </c:pt>
                <c:pt idx="19">
                  <c:v>0.5</c:v>
                </c:pt>
                <c:pt idx="20">
                  <c:v>0.52499999999999991</c:v>
                </c:pt>
                <c:pt idx="21">
                  <c:v>0.54999999999999993</c:v>
                </c:pt>
                <c:pt idx="22">
                  <c:v>0.57500000000000062</c:v>
                </c:pt>
                <c:pt idx="23">
                  <c:v>0.60000000000000064</c:v>
                </c:pt>
                <c:pt idx="24">
                  <c:v>0.62500000000000566</c:v>
                </c:pt>
                <c:pt idx="25">
                  <c:v>0.65000000000000635</c:v>
                </c:pt>
                <c:pt idx="26">
                  <c:v>0.67500000000000715</c:v>
                </c:pt>
                <c:pt idx="27">
                  <c:v>0.70000000000000062</c:v>
                </c:pt>
                <c:pt idx="28">
                  <c:v>0.72500000000000064</c:v>
                </c:pt>
                <c:pt idx="29">
                  <c:v>0.75000000000000566</c:v>
                </c:pt>
              </c:numCache>
            </c:numRef>
          </c:xVal>
          <c:yVal>
            <c:numRef>
              <c:f>List1!$G$2:$G$31</c:f>
              <c:numCache>
                <c:formatCode>General</c:formatCode>
                <c:ptCount val="30"/>
                <c:pt idx="0">
                  <c:v>0.39403748362787827</c:v>
                </c:pt>
                <c:pt idx="1">
                  <c:v>0.37309996816507024</c:v>
                </c:pt>
                <c:pt idx="2">
                  <c:v>0.34457578356661206</c:v>
                </c:pt>
                <c:pt idx="3">
                  <c:v>0.31378507484825524</c:v>
                </c:pt>
                <c:pt idx="4">
                  <c:v>0.28414447033501988</c:v>
                </c:pt>
                <c:pt idx="5">
                  <c:v>0.25725231605636995</c:v>
                </c:pt>
                <c:pt idx="6">
                  <c:v>0.23356531585747492</c:v>
                </c:pt>
                <c:pt idx="7">
                  <c:v>0.21297528476904354</c:v>
                </c:pt>
                <c:pt idx="8">
                  <c:v>0.19515122344059918</c:v>
                </c:pt>
                <c:pt idx="9">
                  <c:v>0.17970874216016444</c:v>
                </c:pt>
                <c:pt idx="10">
                  <c:v>0.16628297388723964</c:v>
                </c:pt>
                <c:pt idx="11">
                  <c:v>0.15455421677734968</c:v>
                </c:pt>
                <c:pt idx="12">
                  <c:v>0.14425249914929553</c:v>
                </c:pt>
                <c:pt idx="13">
                  <c:v>0.13515374187058937</c:v>
                </c:pt>
                <c:pt idx="14">
                  <c:v>0.12707327021995332</c:v>
                </c:pt>
                <c:pt idx="15">
                  <c:v>0.1198591106658262</c:v>
                </c:pt>
                <c:pt idx="16">
                  <c:v>0.1133859875341893</c:v>
                </c:pt>
                <c:pt idx="17">
                  <c:v>0.10755026813108012</c:v>
                </c:pt>
                <c:pt idx="18">
                  <c:v>0.10226583261764617</c:v>
                </c:pt>
                <c:pt idx="19">
                  <c:v>9.7460749277046899E-2</c:v>
                </c:pt>
                <c:pt idx="20">
                  <c:v>9.3074615887087792E-2</c:v>
                </c:pt>
                <c:pt idx="21">
                  <c:v>8.9056437824963572E-2</c:v>
                </c:pt>
                <c:pt idx="22">
                  <c:v>8.5362932979675066E-2</c:v>
                </c:pt>
                <c:pt idx="23">
                  <c:v>8.1957174006990083E-2</c:v>
                </c:pt>
                <c:pt idx="24">
                  <c:v>7.8807496725574674E-2</c:v>
                </c:pt>
                <c:pt idx="25">
                  <c:v>7.5886618641700612E-2</c:v>
                </c:pt>
                <c:pt idx="26">
                  <c:v>7.3170923776712374E-2</c:v>
                </c:pt>
                <c:pt idx="27">
                  <c:v>7.0639879563842115E-2</c:v>
                </c:pt>
                <c:pt idx="28">
                  <c:v>6.8275559055323079E-2</c:v>
                </c:pt>
                <c:pt idx="29">
                  <c:v>6.6062247477118502E-2</c:v>
                </c:pt>
              </c:numCache>
            </c:numRef>
          </c:yVal>
          <c:smooth val="1"/>
        </c:ser>
        <c:axId val="100485760"/>
        <c:axId val="100500224"/>
      </c:scatterChart>
      <c:valAx>
        <c:axId val="100485760"/>
        <c:scaling>
          <c:orientation val="minMax"/>
          <c:max val="0.75000000000000577"/>
          <c:min val="0"/>
        </c:scaling>
        <c:axPos val="b"/>
        <c:majorGridlines/>
        <c:minorGridlines/>
        <c:title>
          <c:tx>
            <c:rich>
              <a:bodyPr/>
              <a:lstStyle/>
              <a:p>
                <a:pPr>
                  <a:defRPr b="0">
                    <a:latin typeface="LM Roman 10" pitchFamily="50" charset="-18"/>
                  </a:defRPr>
                </a:pPr>
                <a:r>
                  <a:rPr lang="cs-CZ" b="0">
                    <a:latin typeface="LM Roman 10" pitchFamily="50" charset="-18"/>
                  </a:rPr>
                  <a:t>Poloměr [m]</a:t>
                </a:r>
              </a:p>
            </c:rich>
          </c:tx>
          <c:layout/>
        </c:title>
        <c:numFmt formatCode="General" sourceLinked="1"/>
        <c:tickLblPos val="nextTo"/>
        <c:crossAx val="100500224"/>
        <c:crosses val="autoZero"/>
        <c:crossBetween val="midCat"/>
      </c:valAx>
      <c:valAx>
        <c:axId val="100500224"/>
        <c:scaling>
          <c:orientation val="minMax"/>
        </c:scaling>
        <c:axPos val="l"/>
        <c:majorGridlines/>
        <c:minorGridlines/>
        <c:title>
          <c:tx>
            <c:rich>
              <a:bodyPr rot="-5400000" vert="horz"/>
              <a:lstStyle/>
              <a:p>
                <a:pPr>
                  <a:defRPr b="0">
                    <a:latin typeface="LM Roman 10" pitchFamily="50" charset="-18"/>
                  </a:defRPr>
                </a:pPr>
                <a:r>
                  <a:rPr lang="cs-CZ" b="0">
                    <a:latin typeface="LM Roman 10" pitchFamily="50" charset="-18"/>
                  </a:rPr>
                  <a:t>Délka tětivy [m]</a:t>
                </a:r>
              </a:p>
            </c:rich>
          </c:tx>
          <c:layout>
            <c:manualLayout>
              <c:xMode val="edge"/>
              <c:yMode val="edge"/>
              <c:x val="1.5453041994468125E-2"/>
              <c:y val="0.24360753458750098"/>
            </c:manualLayout>
          </c:layout>
        </c:title>
        <c:numFmt formatCode="General" sourceLinked="1"/>
        <c:tickLblPos val="nextTo"/>
        <c:crossAx val="100485760"/>
        <c:crosses val="autoZero"/>
        <c:crossBetween val="midCat"/>
        <c:majorUnit val="6.0000000000000046E-2"/>
        <c:minorUnit val="2.0000000000000018E-2"/>
      </c:valAx>
    </c:plotArea>
    <c:legend>
      <c:legendPos val="r"/>
      <c:legendEntry>
        <c:idx val="0"/>
        <c:txPr>
          <a:bodyPr/>
          <a:lstStyle/>
          <a:p>
            <a:pPr>
              <a:defRPr sz="900">
                <a:latin typeface="LM Roman 9" pitchFamily="50" charset="-18"/>
              </a:defRPr>
            </a:pPr>
            <a:endParaRPr lang="cs-CZ"/>
          </a:p>
        </c:txPr>
      </c:legendEntry>
      <c:legendEntry>
        <c:idx val="1"/>
        <c:txPr>
          <a:bodyPr/>
          <a:lstStyle/>
          <a:p>
            <a:pPr>
              <a:defRPr sz="900">
                <a:latin typeface="LM Roman 9" pitchFamily="50" charset="-18"/>
              </a:defRPr>
            </a:pPr>
            <a:endParaRPr lang="cs-CZ"/>
          </a:p>
        </c:txPr>
      </c:legendEntry>
      <c:layout>
        <c:manualLayout>
          <c:xMode val="edge"/>
          <c:yMode val="edge"/>
          <c:x val="0.81144704084007369"/>
          <c:y val="0.25138759787547993"/>
          <c:w val="0.18004774971914494"/>
          <c:h val="0.36013377231121046"/>
        </c:manualLayout>
      </c:layout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cs-CZ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4115814183155377E-2"/>
          <c:y val="6.4782096584216783E-2"/>
          <c:w val="0.88735476373245947"/>
          <c:h val="0.74902803668976059"/>
        </c:manualLayout>
      </c:layout>
      <c:scatterChart>
        <c:scatterStyle val="smoothMarker"/>
        <c:ser>
          <c:idx val="0"/>
          <c:order val="0"/>
          <c:tx>
            <c:strRef>
              <c:f>List1!$B$1</c:f>
              <c:strCache>
                <c:ptCount val="1"/>
                <c:pt idx="0">
                  <c:v>Hodnoty osy Y</c:v>
                </c:pt>
              </c:strCache>
            </c:strRef>
          </c:tx>
          <c:spPr>
            <a:ln w="19050">
              <a:solidFill>
                <a:prstClr val="black"/>
              </a:solidFill>
            </a:ln>
          </c:spPr>
          <c:marker>
            <c:symbol val="none"/>
          </c:marker>
          <c:xVal>
            <c:numRef>
              <c:f>List1!$A$2:$A$21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List1!$B$2:$B$21</c:f>
              <c:numCache>
                <c:formatCode>General</c:formatCode>
                <c:ptCount val="20"/>
                <c:pt idx="0">
                  <c:v>9.75</c:v>
                </c:pt>
                <c:pt idx="1">
                  <c:v>27.75</c:v>
                </c:pt>
                <c:pt idx="2">
                  <c:v>43.75</c:v>
                </c:pt>
                <c:pt idx="3">
                  <c:v>57.75</c:v>
                </c:pt>
                <c:pt idx="4">
                  <c:v>69.75</c:v>
                </c:pt>
                <c:pt idx="5">
                  <c:v>79.75</c:v>
                </c:pt>
                <c:pt idx="6">
                  <c:v>87.75</c:v>
                </c:pt>
                <c:pt idx="7">
                  <c:v>93.75</c:v>
                </c:pt>
                <c:pt idx="8">
                  <c:v>97.75</c:v>
                </c:pt>
                <c:pt idx="9">
                  <c:v>99.75</c:v>
                </c:pt>
                <c:pt idx="10">
                  <c:v>99.75</c:v>
                </c:pt>
                <c:pt idx="11">
                  <c:v>97.75</c:v>
                </c:pt>
                <c:pt idx="12">
                  <c:v>93.75</c:v>
                </c:pt>
                <c:pt idx="13">
                  <c:v>87.75</c:v>
                </c:pt>
                <c:pt idx="14">
                  <c:v>79.75</c:v>
                </c:pt>
                <c:pt idx="15">
                  <c:v>69.75</c:v>
                </c:pt>
                <c:pt idx="16">
                  <c:v>57.75</c:v>
                </c:pt>
                <c:pt idx="17">
                  <c:v>43.75</c:v>
                </c:pt>
                <c:pt idx="18">
                  <c:v>27.75</c:v>
                </c:pt>
                <c:pt idx="19">
                  <c:v>9.75</c:v>
                </c:pt>
              </c:numCache>
            </c:numRef>
          </c:yVal>
          <c:smooth val="1"/>
        </c:ser>
        <c:axId val="212905344"/>
        <c:axId val="213163008"/>
      </c:scatterChart>
      <c:valAx>
        <c:axId val="212905344"/>
        <c:scaling>
          <c:orientation val="minMax"/>
          <c:max val="20"/>
          <c:min val="1"/>
        </c:scaling>
        <c:axPos val="b"/>
        <c:minorGridlines/>
        <c:numFmt formatCode="General" sourceLinked="1"/>
        <c:tickLblPos val="low"/>
        <c:txPr>
          <a:bodyPr/>
          <a:lstStyle/>
          <a:p>
            <a:pPr>
              <a:defRPr sz="1600" baseline="0">
                <a:latin typeface="LM Roman 8" pitchFamily="50" charset="-18"/>
              </a:defRPr>
            </a:pPr>
            <a:endParaRPr lang="cs-CZ"/>
          </a:p>
        </c:txPr>
        <c:crossAx val="213163008"/>
        <c:crosses val="autoZero"/>
        <c:crossBetween val="midCat"/>
        <c:majorUnit val="1"/>
        <c:minorUnit val="1"/>
      </c:valAx>
      <c:valAx>
        <c:axId val="213163008"/>
        <c:scaling>
          <c:orientation val="minMax"/>
        </c:scaling>
        <c:axPos val="l"/>
        <c:majorGridlines/>
        <c:numFmt formatCode="General" sourceLinked="1"/>
        <c:tickLblPos val="low"/>
        <c:txPr>
          <a:bodyPr/>
          <a:lstStyle/>
          <a:p>
            <a:pPr>
              <a:defRPr sz="1600" baseline="0">
                <a:latin typeface="LM Roman 8" pitchFamily="50" charset="-18"/>
              </a:defRPr>
            </a:pPr>
            <a:endParaRPr lang="cs-CZ"/>
          </a:p>
        </c:txPr>
        <c:crossAx val="212905344"/>
        <c:crosses val="autoZero"/>
        <c:crossBetween val="midCat"/>
      </c:valAx>
    </c:plotArea>
    <c:plotVisOnly val="1"/>
  </c:chart>
  <c:spPr>
    <a:solidFill>
      <a:sysClr val="window" lastClr="FFFFFF"/>
    </a:solidFill>
  </c:spPr>
  <c:externalData r:id="rId2"/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cs-CZ"/>
  <c:clrMapOvr bg1="lt1" tx1="dk1" bg2="lt2" tx2="dk2" accent1="accent1" accent2="accent2" accent3="accent3" accent4="accent4" accent5="accent5" accent6="accent6" hlink="hlink" folHlink="folHlink"/>
  <c:chart>
    <c:plotArea>
      <c:layout/>
      <c:scatterChart>
        <c:scatterStyle val="smoothMarker"/>
        <c:ser>
          <c:idx val="0"/>
          <c:order val="0"/>
          <c:spPr>
            <a:ln w="1905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'SG6043'!$O$22:$O$103</c:f>
              <c:numCache>
                <c:formatCode>General</c:formatCode>
                <c:ptCount val="82"/>
                <c:pt idx="0">
                  <c:v>1</c:v>
                </c:pt>
                <c:pt idx="1">
                  <c:v>0.99810500000000002</c:v>
                </c:pt>
                <c:pt idx="2">
                  <c:v>0.99273500000000003</c:v>
                </c:pt>
                <c:pt idx="3">
                  <c:v>0.98438699999999246</c:v>
                </c:pt>
                <c:pt idx="4">
                  <c:v>0.97343400000000002</c:v>
                </c:pt>
                <c:pt idx="5">
                  <c:v>0.96007100000000478</c:v>
                </c:pt>
                <c:pt idx="6">
                  <c:v>0.94428800000000002</c:v>
                </c:pt>
                <c:pt idx="7">
                  <c:v>0.92596599999999996</c:v>
                </c:pt>
                <c:pt idx="8">
                  <c:v>0.90516099999999577</c:v>
                </c:pt>
                <c:pt idx="9">
                  <c:v>0.88207199999999997</c:v>
                </c:pt>
                <c:pt idx="10">
                  <c:v>0.85688399999999998</c:v>
                </c:pt>
                <c:pt idx="11">
                  <c:v>0.82979400000000536</c:v>
                </c:pt>
                <c:pt idx="12">
                  <c:v>0.80100800000000005</c:v>
                </c:pt>
                <c:pt idx="13">
                  <c:v>0.77074100000000934</c:v>
                </c:pt>
                <c:pt idx="14">
                  <c:v>0.73921499999999996</c:v>
                </c:pt>
                <c:pt idx="15">
                  <c:v>0.70666300000000004</c:v>
                </c:pt>
                <c:pt idx="16">
                  <c:v>0.67319500000000765</c:v>
                </c:pt>
                <c:pt idx="17">
                  <c:v>0.63889200000000479</c:v>
                </c:pt>
                <c:pt idx="18">
                  <c:v>0.603962</c:v>
                </c:pt>
                <c:pt idx="19">
                  <c:v>0.56853699999999441</c:v>
                </c:pt>
                <c:pt idx="20">
                  <c:v>0.53276100000000004</c:v>
                </c:pt>
                <c:pt idx="21">
                  <c:v>0.49684700000000032</c:v>
                </c:pt>
                <c:pt idx="22">
                  <c:v>0.460955</c:v>
                </c:pt>
                <c:pt idx="23">
                  <c:v>0.42527600000000032</c:v>
                </c:pt>
                <c:pt idx="24">
                  <c:v>0.38999500000000031</c:v>
                </c:pt>
                <c:pt idx="25">
                  <c:v>0.35527200000000031</c:v>
                </c:pt>
                <c:pt idx="26">
                  <c:v>0.32130600000000314</c:v>
                </c:pt>
                <c:pt idx="27">
                  <c:v>0.288269</c:v>
                </c:pt>
                <c:pt idx="28">
                  <c:v>0.25633</c:v>
                </c:pt>
                <c:pt idx="29">
                  <c:v>0.22567099999999987</c:v>
                </c:pt>
                <c:pt idx="30">
                  <c:v>0.19644700000000148</c:v>
                </c:pt>
                <c:pt idx="31">
                  <c:v>0.16881699999999999</c:v>
                </c:pt>
                <c:pt idx="32">
                  <c:v>0.14292600000000041</c:v>
                </c:pt>
                <c:pt idx="33">
                  <c:v>0.11889500000000019</c:v>
                </c:pt>
                <c:pt idx="34">
                  <c:v>9.6866000000000063E-2</c:v>
                </c:pt>
                <c:pt idx="35">
                  <c:v>7.6936000000000004E-2</c:v>
                </c:pt>
                <c:pt idx="36">
                  <c:v>5.9198000000000132E-2</c:v>
                </c:pt>
                <c:pt idx="37">
                  <c:v>4.3757000000000004E-2</c:v>
                </c:pt>
                <c:pt idx="38">
                  <c:v>3.0622E-2</c:v>
                </c:pt>
                <c:pt idx="39">
                  <c:v>1.9828000000000137E-2</c:v>
                </c:pt>
                <c:pt idx="40">
                  <c:v>1.1416000000000001E-2</c:v>
                </c:pt>
                <c:pt idx="41">
                  <c:v>5.2770000000000421E-3</c:v>
                </c:pt>
                <c:pt idx="42">
                  <c:v>1.4959999999999978E-3</c:v>
                </c:pt>
                <c:pt idx="43">
                  <c:v>2.4000000000000251E-5</c:v>
                </c:pt>
                <c:pt idx="44">
                  <c:v>2.4000000000000251E-5</c:v>
                </c:pt>
                <c:pt idx="45">
                  <c:v>5.8800000000000193E-4</c:v>
                </c:pt>
                <c:pt idx="46">
                  <c:v>3.9300000000000012E-3</c:v>
                </c:pt>
                <c:pt idx="47">
                  <c:v>1.0772E-2</c:v>
                </c:pt>
                <c:pt idx="48">
                  <c:v>2.0868000000000001E-2</c:v>
                </c:pt>
                <c:pt idx="49">
                  <c:v>3.4086000000000005E-2</c:v>
                </c:pt>
                <c:pt idx="50">
                  <c:v>5.0504E-2</c:v>
                </c:pt>
                <c:pt idx="51">
                  <c:v>7.0144999999999999E-2</c:v>
                </c:pt>
                <c:pt idx="52">
                  <c:v>9.2915000000000025E-2</c:v>
                </c:pt>
                <c:pt idx="53">
                  <c:v>0.11863700000000002</c:v>
                </c:pt>
                <c:pt idx="54">
                  <c:v>0.14711700000000041</c:v>
                </c:pt>
                <c:pt idx="55">
                  <c:v>0.17814700000000044</c:v>
                </c:pt>
                <c:pt idx="56">
                  <c:v>0.21149800000000174</c:v>
                </c:pt>
                <c:pt idx="57">
                  <c:v>0.24692700000000128</c:v>
                </c:pt>
                <c:pt idx="58">
                  <c:v>0.28417200000000031</c:v>
                </c:pt>
                <c:pt idx="59">
                  <c:v>0.32296000000000274</c:v>
                </c:pt>
                <c:pt idx="60">
                  <c:v>0.36300800000000188</c:v>
                </c:pt>
                <c:pt idx="61">
                  <c:v>0.40401400000000032</c:v>
                </c:pt>
                <c:pt idx="62">
                  <c:v>0.44570500000000002</c:v>
                </c:pt>
                <c:pt idx="63">
                  <c:v>0.48784900000000031</c:v>
                </c:pt>
                <c:pt idx="64">
                  <c:v>0.53029000000000004</c:v>
                </c:pt>
                <c:pt idx="65">
                  <c:v>0.57286199999999998</c:v>
                </c:pt>
                <c:pt idx="66">
                  <c:v>0.61525200000000002</c:v>
                </c:pt>
                <c:pt idx="67">
                  <c:v>0.65704100000000765</c:v>
                </c:pt>
                <c:pt idx="68">
                  <c:v>0.6978490000000056</c:v>
                </c:pt>
                <c:pt idx="69">
                  <c:v>0.73734699999999997</c:v>
                </c:pt>
                <c:pt idx="70">
                  <c:v>0.77520100000000536</c:v>
                </c:pt>
                <c:pt idx="71">
                  <c:v>0.8110849999999995</c:v>
                </c:pt>
                <c:pt idx="72">
                  <c:v>0.84467800000000548</c:v>
                </c:pt>
                <c:pt idx="73">
                  <c:v>0.87567100000000753</c:v>
                </c:pt>
                <c:pt idx="74">
                  <c:v>0.90377300000000005</c:v>
                </c:pt>
                <c:pt idx="75">
                  <c:v>0.92871199999999998</c:v>
                </c:pt>
                <c:pt idx="76">
                  <c:v>0.95024100000000467</c:v>
                </c:pt>
                <c:pt idx="77">
                  <c:v>0.96814100000000536</c:v>
                </c:pt>
                <c:pt idx="78">
                  <c:v>0.98214599999999996</c:v>
                </c:pt>
                <c:pt idx="79">
                  <c:v>0.9920879999999952</c:v>
                </c:pt>
                <c:pt idx="80">
                  <c:v>0.99802599999999997</c:v>
                </c:pt>
                <c:pt idx="81">
                  <c:v>0.99999899999999997</c:v>
                </c:pt>
              </c:numCache>
            </c:numRef>
          </c:xVal>
          <c:yVal>
            <c:numRef>
              <c:f>'SG6043'!$P$22:$P$103</c:f>
              <c:numCache>
                <c:formatCode>General</c:formatCode>
                <c:ptCount val="82"/>
                <c:pt idx="0">
                  <c:v>0</c:v>
                </c:pt>
                <c:pt idx="1">
                  <c:v>6.5600000000000033E-4</c:v>
                </c:pt>
                <c:pt idx="2">
                  <c:v>2.712E-3</c:v>
                </c:pt>
                <c:pt idx="3">
                  <c:v>6.0720000000000114E-3</c:v>
                </c:pt>
                <c:pt idx="4">
                  <c:v>1.0465E-2</c:v>
                </c:pt>
                <c:pt idx="5">
                  <c:v>1.5523000000000021E-2</c:v>
                </c:pt>
                <c:pt idx="6">
                  <c:v>2.0916000000000001E-2</c:v>
                </c:pt>
                <c:pt idx="7">
                  <c:v>2.6547000000000012E-2</c:v>
                </c:pt>
                <c:pt idx="8">
                  <c:v>3.2475000000000351E-2</c:v>
                </c:pt>
                <c:pt idx="9">
                  <c:v>3.8683000000000002E-2</c:v>
                </c:pt>
                <c:pt idx="10">
                  <c:v>4.5099000000000014E-2</c:v>
                </c:pt>
                <c:pt idx="11">
                  <c:v>5.1647999999999986E-2</c:v>
                </c:pt>
                <c:pt idx="12">
                  <c:v>5.8239999999999986E-2</c:v>
                </c:pt>
                <c:pt idx="13">
                  <c:v>6.4777000000000112E-2</c:v>
                </c:pt>
                <c:pt idx="14">
                  <c:v>7.1138000000000007E-2</c:v>
                </c:pt>
                <c:pt idx="15">
                  <c:v>7.7173000000000019E-2</c:v>
                </c:pt>
                <c:pt idx="16">
                  <c:v>8.2684000000000007E-2</c:v>
                </c:pt>
                <c:pt idx="17">
                  <c:v>8.7606000000000045E-2</c:v>
                </c:pt>
                <c:pt idx="18">
                  <c:v>9.190300000000004E-2</c:v>
                </c:pt>
                <c:pt idx="19">
                  <c:v>9.5505000000000728E-2</c:v>
                </c:pt>
                <c:pt idx="20">
                  <c:v>9.8415000000000044E-2</c:v>
                </c:pt>
                <c:pt idx="21">
                  <c:v>0.10059200000000022</c:v>
                </c:pt>
                <c:pt idx="22">
                  <c:v>0.10201</c:v>
                </c:pt>
                <c:pt idx="23">
                  <c:v>0.10269000000000029</c:v>
                </c:pt>
                <c:pt idx="24">
                  <c:v>0.10259900000000002</c:v>
                </c:pt>
                <c:pt idx="25">
                  <c:v>0.10175200000000002</c:v>
                </c:pt>
                <c:pt idx="26">
                  <c:v>0.10017400000000012</c:v>
                </c:pt>
                <c:pt idx="27">
                  <c:v>9.7880000000000009E-2</c:v>
                </c:pt>
                <c:pt idx="28">
                  <c:v>9.4905000000000225E-2</c:v>
                </c:pt>
                <c:pt idx="29">
                  <c:v>9.1274000000000008E-2</c:v>
                </c:pt>
                <c:pt idx="30">
                  <c:v>8.7021000000000001E-2</c:v>
                </c:pt>
                <c:pt idx="31">
                  <c:v>8.2199000000000022E-2</c:v>
                </c:pt>
                <c:pt idx="32">
                  <c:v>7.6839000000000018E-2</c:v>
                </c:pt>
                <c:pt idx="33">
                  <c:v>7.0995000000000003E-2</c:v>
                </c:pt>
                <c:pt idx="34">
                  <c:v>6.4730000000000523E-2</c:v>
                </c:pt>
                <c:pt idx="35">
                  <c:v>5.8094000000000014E-2</c:v>
                </c:pt>
                <c:pt idx="36">
                  <c:v>5.1169999999999986E-2</c:v>
                </c:pt>
                <c:pt idx="37">
                  <c:v>4.3980999999999999E-2</c:v>
                </c:pt>
                <c:pt idx="38">
                  <c:v>3.6590000000000004E-2</c:v>
                </c:pt>
                <c:pt idx="39">
                  <c:v>2.9159000000000001E-2</c:v>
                </c:pt>
                <c:pt idx="40">
                  <c:v>2.1706E-2</c:v>
                </c:pt>
                <c:pt idx="41">
                  <c:v>1.4355E-2</c:v>
                </c:pt>
                <c:pt idx="42">
                  <c:v>7.410000000000052E-3</c:v>
                </c:pt>
                <c:pt idx="43">
                  <c:v>9.4200000000000566E-4</c:v>
                </c:pt>
                <c:pt idx="44">
                  <c:v>9.4200000000000566E-4</c:v>
                </c:pt>
                <c:pt idx="45">
                  <c:v>-4.6770000000000023E-3</c:v>
                </c:pt>
                <c:pt idx="46">
                  <c:v>-8.5950000000000228E-3</c:v>
                </c:pt>
                <c:pt idx="47">
                  <c:v>-1.1195E-2</c:v>
                </c:pt>
                <c:pt idx="48">
                  <c:v>-1.3164000000000021E-2</c:v>
                </c:pt>
                <c:pt idx="49">
                  <c:v>-1.4302E-2</c:v>
                </c:pt>
                <c:pt idx="50">
                  <c:v>-1.4598E-2</c:v>
                </c:pt>
                <c:pt idx="51">
                  <c:v>-1.4214999999999978E-2</c:v>
                </c:pt>
                <c:pt idx="52">
                  <c:v>-1.3292999999999999E-2</c:v>
                </c:pt>
                <c:pt idx="53">
                  <c:v>-1.1970000000000001E-2</c:v>
                </c:pt>
                <c:pt idx="54">
                  <c:v>-1.0343000000000001E-2</c:v>
                </c:pt>
                <c:pt idx="55">
                  <c:v>-8.4770000000000227E-3</c:v>
                </c:pt>
                <c:pt idx="56">
                  <c:v>-6.4460000000000654E-3</c:v>
                </c:pt>
                <c:pt idx="57">
                  <c:v>-4.3030000000000004E-3</c:v>
                </c:pt>
                <c:pt idx="58">
                  <c:v>-2.1040000000000052E-3</c:v>
                </c:pt>
                <c:pt idx="59">
                  <c:v>1.1400000000000166E-4</c:v>
                </c:pt>
                <c:pt idx="60">
                  <c:v>2.3189999999999999E-3</c:v>
                </c:pt>
                <c:pt idx="61">
                  <c:v>4.4980000000000124E-3</c:v>
                </c:pt>
                <c:pt idx="62">
                  <c:v>6.6890000000000447E-3</c:v>
                </c:pt>
                <c:pt idx="63">
                  <c:v>8.9330000000000208E-3</c:v>
                </c:pt>
                <c:pt idx="64">
                  <c:v>1.1167000000000003E-2</c:v>
                </c:pt>
                <c:pt idx="65">
                  <c:v>1.3270000000000001E-2</c:v>
                </c:pt>
                <c:pt idx="66">
                  <c:v>1.5037E-2</c:v>
                </c:pt>
                <c:pt idx="67">
                  <c:v>1.6351000000000001E-2</c:v>
                </c:pt>
                <c:pt idx="68">
                  <c:v>1.7212000000000002E-2</c:v>
                </c:pt>
                <c:pt idx="69">
                  <c:v>1.7604000000000005E-2</c:v>
                </c:pt>
                <c:pt idx="70">
                  <c:v>1.7513999999999998E-2</c:v>
                </c:pt>
                <c:pt idx="71">
                  <c:v>1.6945000000000137E-2</c:v>
                </c:pt>
                <c:pt idx="72">
                  <c:v>1.5916E-2</c:v>
                </c:pt>
                <c:pt idx="73">
                  <c:v>1.4467000000000001E-2</c:v>
                </c:pt>
                <c:pt idx="74">
                  <c:v>1.2654E-2</c:v>
                </c:pt>
                <c:pt idx="75">
                  <c:v>1.0558E-2</c:v>
                </c:pt>
                <c:pt idx="76">
                  <c:v>8.2760000000000004E-3</c:v>
                </c:pt>
                <c:pt idx="77">
                  <c:v>5.908000000000053E-3</c:v>
                </c:pt>
                <c:pt idx="78">
                  <c:v>3.6130000000000259E-3</c:v>
                </c:pt>
                <c:pt idx="79">
                  <c:v>1.7000000000000081E-3</c:v>
                </c:pt>
                <c:pt idx="80">
                  <c:v>4.5300000000000483E-4</c:v>
                </c:pt>
                <c:pt idx="81">
                  <c:v>0</c:v>
                </c:pt>
              </c:numCache>
            </c:numRef>
          </c:yVal>
          <c:smooth val="1"/>
        </c:ser>
        <c:axId val="135796992"/>
        <c:axId val="135798784"/>
      </c:scatterChart>
      <c:valAx>
        <c:axId val="135796992"/>
        <c:scaling>
          <c:orientation val="minMax"/>
          <c:max val="1"/>
          <c:min val="0"/>
        </c:scaling>
        <c:axPos val="b"/>
        <c:numFmt formatCode="General" sourceLinked="1"/>
        <c:tickLblPos val="low"/>
        <c:txPr>
          <a:bodyPr/>
          <a:lstStyle/>
          <a:p>
            <a:pPr>
              <a:defRPr sz="800" baseline="0">
                <a:latin typeface="LM Roman 8" pitchFamily="50" charset="-18"/>
              </a:defRPr>
            </a:pPr>
            <a:endParaRPr lang="cs-CZ"/>
          </a:p>
        </c:txPr>
        <c:crossAx val="135798784"/>
        <c:crosses val="autoZero"/>
        <c:crossBetween val="midCat"/>
        <c:majorUnit val="0.1"/>
      </c:valAx>
      <c:valAx>
        <c:axId val="135798784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800" baseline="0">
                <a:latin typeface="LM Roman 8" pitchFamily="50" charset="-18"/>
              </a:defRPr>
            </a:pPr>
            <a:endParaRPr lang="cs-CZ"/>
          </a:p>
        </c:txPr>
        <c:crossAx val="135796992"/>
        <c:crosses val="autoZero"/>
        <c:crossBetween val="midCat"/>
      </c:valAx>
    </c:plotArea>
    <c:plotVisOnly val="1"/>
  </c:chart>
  <c:externalData r:id="rId2"/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0.5641</cdr:x>
      <cdr:y>0.66456</cdr:y>
    </cdr:from>
    <cdr:to>
      <cdr:x>0.62393</cdr:x>
      <cdr:y>0.66456</cdr:y>
    </cdr:to>
    <cdr:sp macro="" textlink="">
      <cdr:nvSpPr>
        <cdr:cNvPr id="14" name="Přímá spojovací šipka 13"/>
        <cdr:cNvSpPr/>
      </cdr:nvSpPr>
      <cdr:spPr>
        <a:xfrm xmlns:a="http://schemas.openxmlformats.org/drawingml/2006/main" flipH="1">
          <a:off x="4752528" y="3312368"/>
          <a:ext cx="504056" cy="0"/>
        </a:xfrm>
        <a:prstGeom xmlns:a="http://schemas.openxmlformats.org/drawingml/2006/main" prst="straightConnector1">
          <a:avLst/>
        </a:prstGeom>
        <a:ln xmlns:a="http://schemas.openxmlformats.org/drawingml/2006/main" w="28575">
          <a:solidFill>
            <a:srgbClr val="92D050"/>
          </a:solidFill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cs-CZ">
            <a:ln w="38100">
              <a:solidFill>
                <a:schemeClr val="tx1"/>
              </a:solidFill>
            </a:ln>
          </a:endParaRPr>
        </a:p>
      </cdr:txBody>
    </cdr:sp>
  </cdr:relSizeAnchor>
  <cdr:relSizeAnchor xmlns:cdr="http://schemas.openxmlformats.org/drawingml/2006/chartDrawing">
    <cdr:from>
      <cdr:x>0.47863</cdr:x>
      <cdr:y>0.66456</cdr:y>
    </cdr:from>
    <cdr:to>
      <cdr:x>0.53846</cdr:x>
      <cdr:y>0.66456</cdr:y>
    </cdr:to>
    <cdr:sp macro="" textlink="">
      <cdr:nvSpPr>
        <cdr:cNvPr id="15" name="Přímá spojovací šipka 14"/>
        <cdr:cNvSpPr/>
      </cdr:nvSpPr>
      <cdr:spPr>
        <a:xfrm xmlns:a="http://schemas.openxmlformats.org/drawingml/2006/main" flipH="1">
          <a:off x="4032448" y="3312368"/>
          <a:ext cx="504056" cy="0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28575" cap="flat" cmpd="sng" algn="ctr">
          <a:solidFill>
            <a:srgbClr val="92D050"/>
          </a:solidFill>
          <a:prstDash val="solid"/>
          <a:tailEnd type="arrow"/>
        </a:ln>
        <a:effectLst xmlns:a="http://schemas.openxmlformats.org/drawingml/2006/main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endParaRPr lang="cs-CZ">
            <a:ln w="38100">
              <a:solidFill>
                <a:sysClr val="windowText" lastClr="000000"/>
              </a:solidFill>
            </a:ln>
          </a:endParaRPr>
        </a:p>
      </cdr:txBody>
    </cdr:sp>
  </cdr:relSizeAnchor>
  <cdr:relSizeAnchor xmlns:cdr="http://schemas.openxmlformats.org/drawingml/2006/chartDrawing">
    <cdr:from>
      <cdr:x>0.50427</cdr:x>
      <cdr:y>0.18781</cdr:y>
    </cdr:from>
    <cdr:to>
      <cdr:x>0.50427</cdr:x>
      <cdr:y>0.80903</cdr:y>
    </cdr:to>
    <cdr:sp macro="" textlink="">
      <cdr:nvSpPr>
        <cdr:cNvPr id="17" name="Přímá spojovací čára 16"/>
        <cdr:cNvSpPr/>
      </cdr:nvSpPr>
      <cdr:spPr>
        <a:xfrm xmlns:a="http://schemas.openxmlformats.org/drawingml/2006/main">
          <a:off x="4248472" y="936104"/>
          <a:ext cx="0" cy="3096344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tx2">
              <a:lumMod val="60000"/>
              <a:lumOff val="4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cs-CZ"/>
        </a:p>
      </cdr:txBody>
    </cdr:sp>
  </cdr:relSizeAnchor>
  <cdr:relSizeAnchor xmlns:cdr="http://schemas.openxmlformats.org/drawingml/2006/chartDrawing">
    <cdr:from>
      <cdr:x>0.53846</cdr:x>
      <cdr:y>0.18781</cdr:y>
    </cdr:from>
    <cdr:to>
      <cdr:x>0.53846</cdr:x>
      <cdr:y>0.80903</cdr:y>
    </cdr:to>
    <cdr:sp macro="" textlink="">
      <cdr:nvSpPr>
        <cdr:cNvPr id="18" name="Přímá spojovací čára 17"/>
        <cdr:cNvSpPr/>
      </cdr:nvSpPr>
      <cdr:spPr>
        <a:xfrm xmlns:a="http://schemas.openxmlformats.org/drawingml/2006/main">
          <a:off x="4536504" y="936104"/>
          <a:ext cx="0" cy="3096344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38100" cap="flat" cmpd="sng" algn="ctr">
          <a:solidFill>
            <a:srgbClr val="1F497D">
              <a:lumMod val="60000"/>
              <a:lumOff val="40000"/>
            </a:srgbClr>
          </a:solidFill>
          <a:prstDash val="solid"/>
        </a:ln>
        <a:effectLst xmlns:a="http://schemas.openxmlformats.org/drawingml/2006/main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endParaRPr lang="cs-CZ"/>
        </a:p>
      </cdr:txBody>
    </cdr:sp>
  </cdr:relSizeAnchor>
  <cdr:relSizeAnchor xmlns:cdr="http://schemas.openxmlformats.org/drawingml/2006/chartDrawing">
    <cdr:from>
      <cdr:x>0.47009</cdr:x>
      <cdr:y>0.60677</cdr:y>
    </cdr:from>
    <cdr:to>
      <cdr:x>0.49573</cdr:x>
      <cdr:y>0.60677</cdr:y>
    </cdr:to>
    <cdr:sp macro="" textlink="">
      <cdr:nvSpPr>
        <cdr:cNvPr id="20" name="Přímá spojovací šipka 19"/>
        <cdr:cNvSpPr/>
      </cdr:nvSpPr>
      <cdr:spPr>
        <a:xfrm xmlns:a="http://schemas.openxmlformats.org/drawingml/2006/main">
          <a:off x="3960440" y="3024336"/>
          <a:ext cx="216024" cy="0"/>
        </a:xfrm>
        <a:prstGeom xmlns:a="http://schemas.openxmlformats.org/drawingml/2006/main" prst="straightConnector1">
          <a:avLst/>
        </a:prstGeom>
        <a:ln xmlns:a="http://schemas.openxmlformats.org/drawingml/2006/main" w="28575"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cs-CZ"/>
        </a:p>
      </cdr:txBody>
    </cdr:sp>
  </cdr:relSizeAnchor>
  <cdr:relSizeAnchor xmlns:cdr="http://schemas.openxmlformats.org/drawingml/2006/chartDrawing">
    <cdr:from>
      <cdr:x>0.50427</cdr:x>
      <cdr:y>0.60677</cdr:y>
    </cdr:from>
    <cdr:to>
      <cdr:x>0.52991</cdr:x>
      <cdr:y>0.60677</cdr:y>
    </cdr:to>
    <cdr:sp macro="" textlink="">
      <cdr:nvSpPr>
        <cdr:cNvPr id="21" name="Přímá spojovací šipka 20"/>
        <cdr:cNvSpPr/>
      </cdr:nvSpPr>
      <cdr:spPr>
        <a:xfrm xmlns:a="http://schemas.openxmlformats.org/drawingml/2006/main">
          <a:off x="4248472" y="3024336"/>
          <a:ext cx="216024" cy="0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28575" cap="flat" cmpd="sng" algn="ctr">
          <a:solidFill>
            <a:srgbClr val="4F81BD">
              <a:shade val="95000"/>
              <a:satMod val="105000"/>
            </a:srgbClr>
          </a:solidFill>
          <a:prstDash val="solid"/>
          <a:tailEnd type="arrow"/>
        </a:ln>
        <a:effectLst xmlns:a="http://schemas.openxmlformats.org/drawingml/2006/main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endParaRPr lang="cs-CZ"/>
        </a:p>
      </cdr:txBody>
    </cdr:sp>
  </cdr:relSizeAnchor>
  <cdr:relSizeAnchor xmlns:cdr="http://schemas.openxmlformats.org/drawingml/2006/chartDrawing">
    <cdr:from>
      <cdr:x>0.71795</cdr:x>
      <cdr:y>0.08668</cdr:y>
    </cdr:from>
    <cdr:to>
      <cdr:x>0.94872</cdr:x>
      <cdr:y>0.17336</cdr:y>
    </cdr:to>
    <cdr:sp macro="" textlink="">
      <cdr:nvSpPr>
        <cdr:cNvPr id="25" name="TextovéPole 24"/>
        <cdr:cNvSpPr txBox="1"/>
      </cdr:nvSpPr>
      <cdr:spPr>
        <a:xfrm xmlns:a="http://schemas.openxmlformats.org/drawingml/2006/main">
          <a:off x="6048672" y="432048"/>
          <a:ext cx="1944216" cy="4320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cs-CZ" sz="2000" dirty="0" smtClean="0">
              <a:latin typeface="Calibri" pitchFamily="34" charset="0"/>
              <a:cs typeface="Calibri" pitchFamily="34" charset="0"/>
            </a:rPr>
            <a:t>Zde leží výsledek</a:t>
          </a:r>
          <a:endParaRPr lang="cs-CZ" sz="2000" dirty="0">
            <a:latin typeface="Calibri" pitchFamily="34" charset="0"/>
            <a:cs typeface="Calibri" pitchFamily="34" charset="0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Klepnutím lze upravit styl předlohy podnadpisů.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2004-D2F4-47D5-9474-3A5F8BA41412}" type="datetimeFigureOut">
              <a:rPr lang="cs-CZ" smtClean="0"/>
              <a:pPr/>
              <a:t>13.3.2012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B97F-3F3B-4208-87E0-0F39B0A3EE4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2004-D2F4-47D5-9474-3A5F8BA41412}" type="datetimeFigureOut">
              <a:rPr lang="cs-CZ" smtClean="0"/>
              <a:pPr/>
              <a:t>13.3.2012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B97F-3F3B-4208-87E0-0F39B0A3EE4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2004-D2F4-47D5-9474-3A5F8BA41412}" type="datetimeFigureOut">
              <a:rPr lang="cs-CZ" smtClean="0"/>
              <a:pPr/>
              <a:t>13.3.2012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B97F-3F3B-4208-87E0-0F39B0A3EE4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2004-D2F4-47D5-9474-3A5F8BA41412}" type="datetimeFigureOut">
              <a:rPr lang="cs-CZ" smtClean="0"/>
              <a:pPr/>
              <a:t>13.3.2012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B97F-3F3B-4208-87E0-0F39B0A3EE4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2004-D2F4-47D5-9474-3A5F8BA41412}" type="datetimeFigureOut">
              <a:rPr lang="cs-CZ" smtClean="0"/>
              <a:pPr/>
              <a:t>13.3.2012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B97F-3F3B-4208-87E0-0F39B0A3EE4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2004-D2F4-47D5-9474-3A5F8BA41412}" type="datetimeFigureOut">
              <a:rPr lang="cs-CZ" smtClean="0"/>
              <a:pPr/>
              <a:t>13.3.2012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B97F-3F3B-4208-87E0-0F39B0A3EE4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2004-D2F4-47D5-9474-3A5F8BA41412}" type="datetimeFigureOut">
              <a:rPr lang="cs-CZ" smtClean="0"/>
              <a:pPr/>
              <a:t>13.3.2012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B97F-3F3B-4208-87E0-0F39B0A3EE4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2004-D2F4-47D5-9474-3A5F8BA41412}" type="datetimeFigureOut">
              <a:rPr lang="cs-CZ" smtClean="0"/>
              <a:pPr/>
              <a:t>13.3.2012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B97F-3F3B-4208-87E0-0F39B0A3EE4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2004-D2F4-47D5-9474-3A5F8BA41412}" type="datetimeFigureOut">
              <a:rPr lang="cs-CZ" smtClean="0"/>
              <a:pPr/>
              <a:t>13.3.2012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B97F-3F3B-4208-87E0-0F39B0A3EE4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2004-D2F4-47D5-9474-3A5F8BA41412}" type="datetimeFigureOut">
              <a:rPr lang="cs-CZ" smtClean="0"/>
              <a:pPr/>
              <a:t>13.3.2012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B97F-3F3B-4208-87E0-0F39B0A3EE4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2004-D2F4-47D5-9474-3A5F8BA41412}" type="datetimeFigureOut">
              <a:rPr lang="cs-CZ" smtClean="0"/>
              <a:pPr/>
              <a:t>13.3.2012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B97F-3F3B-4208-87E0-0F39B0A3EE4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B2004-D2F4-47D5-9474-3A5F8BA41412}" type="datetimeFigureOut">
              <a:rPr lang="cs-CZ" smtClean="0"/>
              <a:pPr/>
              <a:t>13.3.2012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2B97F-3F3B-4208-87E0-0F39B0A3EE48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kument_aplikace_Microsoft_Office_Word1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Dokument_aplikace_Microsoft_Office_Word4.docx"/><Relationship Id="rId5" Type="http://schemas.openxmlformats.org/officeDocument/2006/relationships/package" Target="../embeddings/Dokument_aplikace_Microsoft_Office_Word3.docx"/><Relationship Id="rId4" Type="http://schemas.openxmlformats.org/officeDocument/2006/relationships/package" Target="../embeddings/Dokument_aplikace_Microsoft_Office_Word2.docx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2.v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3.v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cs-CZ" sz="7200" dirty="0" smtClean="0"/>
              <a:t>Návrh malé větrné turbíny</a:t>
            </a:r>
            <a:endParaRPr lang="cs-CZ" sz="720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Jan Mrázek</a:t>
            </a:r>
            <a:endParaRPr lang="cs-CZ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Důsledky skládání pohybu</a:t>
            </a:r>
            <a:endParaRPr lang="cs-CZ" dirty="0"/>
          </a:p>
        </p:txBody>
      </p:sp>
      <p:pic>
        <p:nvPicPr>
          <p:cNvPr id="3" name="Obrázek 2" descr="C:\Users\Honza\Documents\Seminárka\Návrh nového rotoru\Nový rotor\Nový list2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700808"/>
            <a:ext cx="7704855" cy="4248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Volný tvar 4"/>
          <p:cNvSpPr/>
          <p:nvPr/>
        </p:nvSpPr>
        <p:spPr>
          <a:xfrm>
            <a:off x="2476500" y="2542117"/>
            <a:ext cx="787400" cy="874183"/>
          </a:xfrm>
          <a:custGeom>
            <a:avLst/>
            <a:gdLst>
              <a:gd name="connsiteX0" fmla="*/ 787400 w 787400"/>
              <a:gd name="connsiteY0" fmla="*/ 874183 h 874183"/>
              <a:gd name="connsiteX1" fmla="*/ 482600 w 787400"/>
              <a:gd name="connsiteY1" fmla="*/ 721783 h 874183"/>
              <a:gd name="connsiteX2" fmla="*/ 254000 w 787400"/>
              <a:gd name="connsiteY2" fmla="*/ 531283 h 874183"/>
              <a:gd name="connsiteX3" fmla="*/ 38100 w 787400"/>
              <a:gd name="connsiteY3" fmla="*/ 226483 h 874183"/>
              <a:gd name="connsiteX4" fmla="*/ 25400 w 787400"/>
              <a:gd name="connsiteY4" fmla="*/ 35983 h 874183"/>
              <a:gd name="connsiteX5" fmla="*/ 25400 w 787400"/>
              <a:gd name="connsiteY5" fmla="*/ 10583 h 87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7400" h="874183">
                <a:moveTo>
                  <a:pt x="787400" y="874183"/>
                </a:moveTo>
                <a:cubicBezTo>
                  <a:pt x="679450" y="826558"/>
                  <a:pt x="571500" y="778933"/>
                  <a:pt x="482600" y="721783"/>
                </a:cubicBezTo>
                <a:cubicBezTo>
                  <a:pt x="393700" y="664633"/>
                  <a:pt x="328083" y="613833"/>
                  <a:pt x="254000" y="531283"/>
                </a:cubicBezTo>
                <a:cubicBezTo>
                  <a:pt x="179917" y="448733"/>
                  <a:pt x="76200" y="309033"/>
                  <a:pt x="38100" y="226483"/>
                </a:cubicBezTo>
                <a:cubicBezTo>
                  <a:pt x="0" y="143933"/>
                  <a:pt x="27517" y="71966"/>
                  <a:pt x="25400" y="35983"/>
                </a:cubicBezTo>
                <a:cubicBezTo>
                  <a:pt x="23283" y="0"/>
                  <a:pt x="24341" y="5291"/>
                  <a:pt x="25400" y="10583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Rozšířená teorie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Uvažuje třetí pohyb – vír vznikající za rotorem</a:t>
            </a:r>
            <a:endParaRPr lang="cs-CZ" dirty="0"/>
          </a:p>
        </p:txBody>
      </p:sp>
      <p:pic>
        <p:nvPicPr>
          <p:cNvPr id="3075" name="Picture 3" descr="C:\Users\Honza\Documents\Seminárka\Obázky\Výstřižek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204864"/>
            <a:ext cx="6411913" cy="4305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/>
        </p:nvSpPr>
        <p:spPr>
          <a:xfrm>
            <a:off x="611560" y="1412776"/>
            <a:ext cx="7920880" cy="4608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Zjednodušení – zanedbání odporu</a:t>
            </a:r>
            <a:endParaRPr lang="cs-CZ" dirty="0"/>
          </a:p>
        </p:txBody>
      </p:sp>
      <p:graphicFrame>
        <p:nvGraphicFramePr>
          <p:cNvPr id="3" name="Graf 2"/>
          <p:cNvGraphicFramePr/>
          <p:nvPr/>
        </p:nvGraphicFramePr>
        <p:xfrm>
          <a:off x="683568" y="1268760"/>
          <a:ext cx="7776864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/>
          <p:cNvSpPr/>
          <p:nvPr/>
        </p:nvSpPr>
        <p:spPr>
          <a:xfrm>
            <a:off x="755576" y="1340768"/>
            <a:ext cx="7920880" cy="3024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Výpočet rozšířené teorie</a:t>
            </a:r>
            <a:endParaRPr lang="cs-CZ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/>
          </a:p>
        </p:txBody>
      </p:sp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539552" y="2276872"/>
          <a:ext cx="8085138" cy="1872208"/>
        </p:xfrm>
        <a:graphic>
          <a:graphicData uri="http://schemas.openxmlformats.org/presentationml/2006/ole">
            <p:oleObj spid="_x0000_s4101" name="Dokument" r:id="rId3" imgW="8367680" imgH="2208517" progId="Word.Document.12">
              <p:embed/>
            </p:oleObj>
          </a:graphicData>
        </a:graphic>
      </p:graphicFrame>
      <p:graphicFrame>
        <p:nvGraphicFramePr>
          <p:cNvPr id="4102" name="Object 6"/>
          <p:cNvGraphicFramePr>
            <a:graphicFrameLocks noChangeAspect="1"/>
          </p:cNvGraphicFramePr>
          <p:nvPr/>
        </p:nvGraphicFramePr>
        <p:xfrm>
          <a:off x="755576" y="3284984"/>
          <a:ext cx="8085138" cy="1712913"/>
        </p:xfrm>
        <a:graphic>
          <a:graphicData uri="http://schemas.openxmlformats.org/presentationml/2006/ole">
            <p:oleObj spid="_x0000_s4102" name="Dokument" r:id="rId4" imgW="8443439" imgH="1792054" progId="Word.Document.12">
              <p:embed/>
            </p:oleObj>
          </a:graphicData>
        </a:graphic>
      </p:graphicFrame>
      <p:sp>
        <p:nvSpPr>
          <p:cNvPr id="12" name="TextovéPole 11"/>
          <p:cNvSpPr txBox="1"/>
          <p:nvPr/>
        </p:nvSpPr>
        <p:spPr>
          <a:xfrm>
            <a:off x="683568" y="4653136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cs-CZ" sz="3200" dirty="0" smtClean="0"/>
              <a:t>Pravděpodobně nelze řešit jinak než iteračně</a:t>
            </a:r>
          </a:p>
        </p:txBody>
      </p:sp>
      <p:graphicFrame>
        <p:nvGraphicFramePr>
          <p:cNvPr id="4105" name="Object 9"/>
          <p:cNvGraphicFramePr>
            <a:graphicFrameLocks noChangeAspect="1"/>
          </p:cNvGraphicFramePr>
          <p:nvPr/>
        </p:nvGraphicFramePr>
        <p:xfrm>
          <a:off x="1907704" y="2708920"/>
          <a:ext cx="5676900" cy="431800"/>
        </p:xfrm>
        <a:graphic>
          <a:graphicData uri="http://schemas.openxmlformats.org/presentationml/2006/ole">
            <p:oleObj spid="_x0000_s4105" name="Dokument" r:id="rId5" imgW="5745933" imgH="502640" progId="Word.Document.12">
              <p:embed/>
            </p:oleObj>
          </a:graphicData>
        </a:graphic>
      </p:graphicFrame>
      <p:graphicFrame>
        <p:nvGraphicFramePr>
          <p:cNvPr id="4106" name="Object 10"/>
          <p:cNvGraphicFramePr>
            <a:graphicFrameLocks noChangeAspect="1"/>
          </p:cNvGraphicFramePr>
          <p:nvPr/>
        </p:nvGraphicFramePr>
        <p:xfrm>
          <a:off x="1547664" y="1484784"/>
          <a:ext cx="5707062" cy="792088"/>
        </p:xfrm>
        <a:graphic>
          <a:graphicData uri="http://schemas.openxmlformats.org/presentationml/2006/ole">
            <p:oleObj spid="_x0000_s4106" name="Dokument" r:id="rId6" imgW="5745933" imgH="856724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Princip iteračního výpočtu</a:t>
            </a:r>
            <a:endParaRPr lang="cs-CZ" dirty="0"/>
          </a:p>
        </p:txBody>
      </p:sp>
      <p:graphicFrame>
        <p:nvGraphicFramePr>
          <p:cNvPr id="3" name="Graf 2"/>
          <p:cNvGraphicFramePr/>
          <p:nvPr/>
        </p:nvGraphicFramePr>
        <p:xfrm>
          <a:off x="323528" y="1412776"/>
          <a:ext cx="8424936" cy="4984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Přímá spojovací čára 4"/>
          <p:cNvCxnSpPr/>
          <p:nvPr/>
        </p:nvCxnSpPr>
        <p:spPr>
          <a:xfrm flipV="1">
            <a:off x="2627784" y="3284984"/>
            <a:ext cx="0" cy="21602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Přímá spojovací čára 5"/>
          <p:cNvCxnSpPr/>
          <p:nvPr/>
        </p:nvCxnSpPr>
        <p:spPr>
          <a:xfrm flipV="1">
            <a:off x="4139952" y="2420888"/>
            <a:ext cx="0" cy="30963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Přímá spojovací čára 7"/>
          <p:cNvCxnSpPr/>
          <p:nvPr/>
        </p:nvCxnSpPr>
        <p:spPr>
          <a:xfrm flipV="1">
            <a:off x="5724128" y="2564904"/>
            <a:ext cx="0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ovací šipka 18"/>
          <p:cNvCxnSpPr/>
          <p:nvPr/>
        </p:nvCxnSpPr>
        <p:spPr>
          <a:xfrm>
            <a:off x="2699792" y="5229200"/>
            <a:ext cx="122413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ovací šipka 19"/>
          <p:cNvCxnSpPr/>
          <p:nvPr/>
        </p:nvCxnSpPr>
        <p:spPr>
          <a:xfrm>
            <a:off x="4355976" y="5229200"/>
            <a:ext cx="122413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ovací čára 23"/>
          <p:cNvCxnSpPr/>
          <p:nvPr/>
        </p:nvCxnSpPr>
        <p:spPr>
          <a:xfrm>
            <a:off x="4932040" y="2348880"/>
            <a:ext cx="0" cy="3096344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ovací čára 24"/>
          <p:cNvCxnSpPr/>
          <p:nvPr/>
        </p:nvCxnSpPr>
        <p:spPr>
          <a:xfrm>
            <a:off x="4211960" y="2420888"/>
            <a:ext cx="0" cy="3024336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římá spojovací šipka 28"/>
          <p:cNvCxnSpPr/>
          <p:nvPr/>
        </p:nvCxnSpPr>
        <p:spPr>
          <a:xfrm flipH="1">
            <a:off x="4716016" y="2060848"/>
            <a:ext cx="1656184" cy="122413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Parametry turbíny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Pro turbínu byly zvoleny následující parametry:</a:t>
            </a:r>
          </a:p>
          <a:p>
            <a:pPr lvl="1"/>
            <a:r>
              <a:rPr lang="cs-CZ" dirty="0" smtClean="0"/>
              <a:t>Průměr </a:t>
            </a:r>
            <a:r>
              <a:rPr lang="cs-CZ" dirty="0" smtClean="0"/>
              <a:t>2,5 m</a:t>
            </a:r>
          </a:p>
          <a:p>
            <a:pPr lvl="1"/>
            <a:r>
              <a:rPr lang="cs-CZ" dirty="0" smtClean="0"/>
              <a:t>Neregulovaná (konstantní rychloběžnost)</a:t>
            </a:r>
            <a:endParaRPr lang="cs-CZ" dirty="0" smtClean="0"/>
          </a:p>
          <a:p>
            <a:pPr lvl="1"/>
            <a:r>
              <a:rPr lang="cs-CZ" dirty="0" smtClean="0"/>
              <a:t>Rychloběžnost 5</a:t>
            </a:r>
          </a:p>
          <a:p>
            <a:pPr lvl="1"/>
            <a:r>
              <a:rPr lang="cs-CZ" dirty="0" smtClean="0"/>
              <a:t>Tři </a:t>
            </a:r>
            <a:r>
              <a:rPr lang="cs-CZ" dirty="0" smtClean="0"/>
              <a:t>listy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élník 4"/>
          <p:cNvSpPr/>
          <p:nvPr/>
        </p:nvSpPr>
        <p:spPr>
          <a:xfrm>
            <a:off x="467544" y="2780928"/>
            <a:ext cx="8136904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Výběr profilu 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Zvolen profil SG6043 díky velkému rozsahu použitelných úhlů náběhu.</a:t>
            </a:r>
            <a:endParaRPr lang="cs-CZ" dirty="0"/>
          </a:p>
        </p:txBody>
      </p:sp>
      <p:graphicFrame>
        <p:nvGraphicFramePr>
          <p:cNvPr id="4" name="Graf 3"/>
          <p:cNvGraphicFramePr/>
          <p:nvPr/>
        </p:nvGraphicFramePr>
        <p:xfrm>
          <a:off x="467544" y="2780928"/>
          <a:ext cx="8136904" cy="1512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Základní model listu</a:t>
            </a:r>
            <a:endParaRPr lang="cs-CZ" dirty="0"/>
          </a:p>
        </p:txBody>
      </p:sp>
      <p:pic>
        <p:nvPicPr>
          <p:cNvPr id="3" name="Obrázek 2" descr="C:\Users\Honza\Documents\Seminárka\Návrh nového rotoru\Nový rotor\Nový list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00808"/>
            <a:ext cx="8219251" cy="406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</a:t>
            </a:r>
            <a:r>
              <a:rPr lang="cs-CZ" dirty="0" smtClean="0"/>
              <a:t>roblematické oblasti</a:t>
            </a:r>
            <a:endParaRPr lang="cs-CZ" dirty="0"/>
          </a:p>
        </p:txBody>
      </p:sp>
      <p:pic>
        <p:nvPicPr>
          <p:cNvPr id="3" name="Obrázek 2" descr="F:\Seminárka\Návrh nového rotoru\Nový rotor\brázky\Výstřižek6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556792"/>
            <a:ext cx="7776864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lipsa 3"/>
          <p:cNvSpPr/>
          <p:nvPr/>
        </p:nvSpPr>
        <p:spPr>
          <a:xfrm>
            <a:off x="7812360" y="2348880"/>
            <a:ext cx="720080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Elipsa 4"/>
          <p:cNvSpPr/>
          <p:nvPr/>
        </p:nvSpPr>
        <p:spPr>
          <a:xfrm>
            <a:off x="1475656" y="1556792"/>
            <a:ext cx="2232248" cy="2232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539552" y="4077072"/>
            <a:ext cx="40324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cs-CZ" sz="2800" dirty="0" smtClean="0"/>
              <a:t>Velká spotřeba </a:t>
            </a:r>
            <a:r>
              <a:rPr lang="cs-CZ" sz="2800" dirty="0" smtClean="0"/>
              <a:t>materiálu za </a:t>
            </a:r>
            <a:r>
              <a:rPr lang="cs-CZ" sz="2800" dirty="0" smtClean="0"/>
              <a:t>malý zisk energie</a:t>
            </a:r>
          </a:p>
          <a:p>
            <a:pPr>
              <a:buFont typeface="Arial" pitchFamily="34" charset="0"/>
              <a:buChar char="•"/>
            </a:pPr>
            <a:r>
              <a:rPr lang="cs-CZ" sz="2800" dirty="0" smtClean="0"/>
              <a:t>Zlepšuje </a:t>
            </a:r>
            <a:r>
              <a:rPr lang="cs-CZ" sz="2800" dirty="0" err="1" smtClean="0"/>
              <a:t>startovatelnost</a:t>
            </a:r>
            <a:r>
              <a:rPr lang="cs-CZ" sz="2800" dirty="0" smtClean="0"/>
              <a:t> turbíny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716016" y="5589240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 smtClean="0"/>
              <a:t>Vznik indukovaných ztrát</a:t>
            </a:r>
          </a:p>
        </p:txBody>
      </p:sp>
      <p:cxnSp>
        <p:nvCxnSpPr>
          <p:cNvPr id="11" name="Přímá spojovací šipka 10"/>
          <p:cNvCxnSpPr/>
          <p:nvPr/>
        </p:nvCxnSpPr>
        <p:spPr>
          <a:xfrm flipV="1">
            <a:off x="1259632" y="2996952"/>
            <a:ext cx="936104" cy="100811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ovací šipka 11"/>
          <p:cNvCxnSpPr/>
          <p:nvPr/>
        </p:nvCxnSpPr>
        <p:spPr>
          <a:xfrm flipV="1">
            <a:off x="6804248" y="2708920"/>
            <a:ext cx="1296144" cy="288032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Typy zakončení</a:t>
            </a:r>
            <a:endParaRPr lang="cs-CZ" dirty="0"/>
          </a:p>
        </p:txBody>
      </p:sp>
      <p:pic>
        <p:nvPicPr>
          <p:cNvPr id="3" name="Obrázek 2" descr="F:\Seminárka\Návrh nového rotoru\Nový rotor\Výsledky\osazení 5mm\Výstřižek.PNG"/>
          <p:cNvPicPr/>
          <p:nvPr/>
        </p:nvPicPr>
        <p:blipFill>
          <a:blip r:embed="rId2" cstate="print"/>
          <a:srcRect r="6154"/>
          <a:stretch>
            <a:fillRect/>
          </a:stretch>
        </p:blipFill>
        <p:spPr bwMode="auto">
          <a:xfrm>
            <a:off x="539552" y="1340768"/>
            <a:ext cx="439248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Obrázek 3" descr="F:\Seminárka\Návrh nového rotoru\Nový rotor\Výsledky\winglet\winglet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861048"/>
            <a:ext cx="4392488" cy="26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ovéPole 4"/>
          <p:cNvSpPr txBox="1"/>
          <p:nvPr/>
        </p:nvSpPr>
        <p:spPr>
          <a:xfrm>
            <a:off x="5292080" y="2132856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 smtClean="0"/>
              <a:t>Odsazení</a:t>
            </a:r>
            <a:endParaRPr lang="cs-CZ" sz="2800" dirty="0"/>
          </a:p>
        </p:txBody>
      </p:sp>
      <p:sp>
        <p:nvSpPr>
          <p:cNvPr id="6" name="TextovéPole 5"/>
          <p:cNvSpPr txBox="1"/>
          <p:nvPr/>
        </p:nvSpPr>
        <p:spPr>
          <a:xfrm>
            <a:off x="5292080" y="494116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 err="1" smtClean="0"/>
              <a:t>Winglet</a:t>
            </a:r>
            <a:endParaRPr lang="cs-CZ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Cíle práce</a:t>
            </a:r>
            <a:endParaRPr lang="cs-CZ" dirty="0"/>
          </a:p>
        </p:txBody>
      </p:sp>
      <p:pic>
        <p:nvPicPr>
          <p:cNvPr id="1026" name="Picture 2" descr="C:\Users\Honza\Documents\Seminárka\Obázky\Výstřiže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4248472" cy="4116481"/>
          </a:xfrm>
          <a:prstGeom prst="rect">
            <a:avLst/>
          </a:prstGeom>
          <a:noFill/>
        </p:spPr>
      </p:pic>
      <p:pic>
        <p:nvPicPr>
          <p:cNvPr id="1027" name="Picture 3" descr="C:\Users\Honza\Documents\Seminárka\Obázky\DSC_5131.jpg"/>
          <p:cNvPicPr>
            <a:picLocks noChangeAspect="1" noChangeArrowheads="1"/>
          </p:cNvPicPr>
          <p:nvPr/>
        </p:nvPicPr>
        <p:blipFill>
          <a:blip r:embed="rId3" cstate="print"/>
          <a:srcRect l="17666" r="18738"/>
          <a:stretch>
            <a:fillRect/>
          </a:stretch>
        </p:blipFill>
        <p:spPr bwMode="auto">
          <a:xfrm>
            <a:off x="4860032" y="1628800"/>
            <a:ext cx="3888432" cy="40609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Typy zakončení</a:t>
            </a:r>
            <a:endParaRPr lang="cs-CZ" dirty="0"/>
          </a:p>
        </p:txBody>
      </p:sp>
      <p:sp>
        <p:nvSpPr>
          <p:cNvPr id="5" name="TextovéPole 4"/>
          <p:cNvSpPr txBox="1"/>
          <p:nvPr/>
        </p:nvSpPr>
        <p:spPr>
          <a:xfrm>
            <a:off x="5292080" y="2132856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 smtClean="0"/>
              <a:t>Obloukem dozadu</a:t>
            </a:r>
            <a:endParaRPr lang="cs-CZ" sz="2800" dirty="0"/>
          </a:p>
        </p:txBody>
      </p:sp>
      <p:sp>
        <p:nvSpPr>
          <p:cNvPr id="6" name="TextovéPole 5"/>
          <p:cNvSpPr txBox="1"/>
          <p:nvPr/>
        </p:nvSpPr>
        <p:spPr>
          <a:xfrm>
            <a:off x="5364088" y="494116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 smtClean="0"/>
              <a:t>Kopulí (zaoblením)</a:t>
            </a:r>
          </a:p>
        </p:txBody>
      </p:sp>
      <p:pic>
        <p:nvPicPr>
          <p:cNvPr id="7" name="Obrázek 6" descr="F:\Seminárka\Návrh nového rotoru\Nový rotor\Výsledky\sf\Výstřižek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84784"/>
            <a:ext cx="460851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Obrázek 7" descr="F:\Seminárka\Návrh nového rotoru\Nový rotor\Výsledky\kopule\Výstřižek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005064"/>
            <a:ext cx="460851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CFD simulace zakončení</a:t>
            </a:r>
            <a:endParaRPr lang="cs-CZ" dirty="0"/>
          </a:p>
        </p:txBody>
      </p:sp>
      <p:pic>
        <p:nvPicPr>
          <p:cNvPr id="4" name="Obrázek 3" descr="F:\Seminárka\Návrh nového rotoru\Nový rotor\Výsledky\nic\rychlost velikost.jpg"/>
          <p:cNvPicPr/>
          <p:nvPr/>
        </p:nvPicPr>
        <p:blipFill>
          <a:blip r:embed="rId2" cstate="print"/>
          <a:srcRect l="26154" t="11594" r="21538" b="11594"/>
          <a:stretch>
            <a:fillRect/>
          </a:stretch>
        </p:blipFill>
        <p:spPr bwMode="auto">
          <a:xfrm>
            <a:off x="539552" y="1412776"/>
            <a:ext cx="3816424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Obrázek 4" descr="F:\Seminárka\Návrh nového rotoru\Nový rotor\Výsledky\nic\rychlost X.jpg"/>
          <p:cNvPicPr/>
          <p:nvPr/>
        </p:nvPicPr>
        <p:blipFill>
          <a:blip r:embed="rId3" cstate="print"/>
          <a:srcRect l="27348" t="11940" r="27349" b="10448"/>
          <a:stretch>
            <a:fillRect/>
          </a:stretch>
        </p:blipFill>
        <p:spPr bwMode="auto">
          <a:xfrm>
            <a:off x="4716016" y="1412776"/>
            <a:ext cx="3528392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F:\Seminárka\Návrh nového rotoru\Nový rotor\Výsledky\nic\proudnice shora.jpg"/>
          <p:cNvPicPr/>
          <p:nvPr/>
        </p:nvPicPr>
        <p:blipFill>
          <a:blip r:embed="rId2" cstate="print"/>
          <a:srcRect l="30938" t="10095" r="27490" b="6625"/>
          <a:stretch>
            <a:fillRect/>
          </a:stretch>
        </p:blipFill>
        <p:spPr bwMode="auto">
          <a:xfrm>
            <a:off x="5364088" y="1268760"/>
            <a:ext cx="3336776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CFD simulace zakončení</a:t>
            </a:r>
            <a:endParaRPr lang="cs-CZ" dirty="0"/>
          </a:p>
        </p:txBody>
      </p:sp>
      <p:pic>
        <p:nvPicPr>
          <p:cNvPr id="4" name="Obrázek 3" descr="F:\Seminárka\Návrh nového rotoru\Nový rotor\Výsledky\nic\proudnice zezadu.jpg"/>
          <p:cNvPicPr/>
          <p:nvPr/>
        </p:nvPicPr>
        <p:blipFill>
          <a:blip r:embed="rId3" cstate="print"/>
          <a:srcRect l="12698" t="21250" r="20370" b="17812"/>
          <a:stretch>
            <a:fillRect/>
          </a:stretch>
        </p:blipFill>
        <p:spPr bwMode="auto">
          <a:xfrm>
            <a:off x="251520" y="1844824"/>
            <a:ext cx="5544616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Výsledek simulací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Osvědčilo se pětimilimetrové </a:t>
            </a:r>
            <a:r>
              <a:rPr lang="cs-CZ" dirty="0" smtClean="0"/>
              <a:t>odsazení</a:t>
            </a:r>
          </a:p>
          <a:p>
            <a:r>
              <a:rPr lang="cs-CZ" dirty="0" smtClean="0"/>
              <a:t>Ostatní zakončení mají potenciál, ale je u nich příliš mnoho  parametrů</a:t>
            </a:r>
            <a:endParaRPr lang="cs-CZ" dirty="0" smtClean="0"/>
          </a:p>
          <a:p>
            <a:endParaRPr lang="cs-CZ" dirty="0"/>
          </a:p>
        </p:txBody>
      </p:sp>
      <p:pic>
        <p:nvPicPr>
          <p:cNvPr id="21508" name="Picture 4" descr="H:\Seminárka\Návrh nového rotoru\Nový rotor\Výsledky\osazení 5mm\Výstřiže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3212976"/>
            <a:ext cx="6480720" cy="33633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Finální model</a:t>
            </a:r>
            <a:endParaRPr lang="cs-CZ" dirty="0"/>
          </a:p>
        </p:txBody>
      </p:sp>
      <p:pic>
        <p:nvPicPr>
          <p:cNvPr id="3" name="Picture 2" descr="C:\Users\Honza\Documents\Seminárka\Obázky\Výstřiže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4533329" cy="4392488"/>
          </a:xfrm>
          <a:prstGeom prst="rect">
            <a:avLst/>
          </a:prstGeom>
          <a:noFill/>
        </p:spPr>
      </p:pic>
      <p:graphicFrame>
        <p:nvGraphicFramePr>
          <p:cNvPr id="4" name="Tabulka 3"/>
          <p:cNvGraphicFramePr>
            <a:graphicFrameLocks noGrp="1"/>
          </p:cNvGraphicFramePr>
          <p:nvPr/>
        </p:nvGraphicFramePr>
        <p:xfrm>
          <a:off x="5148064" y="1412776"/>
          <a:ext cx="3672408" cy="4574947"/>
        </p:xfrm>
        <a:graphic>
          <a:graphicData uri="http://schemas.openxmlformats.org/drawingml/2006/table">
            <a:tbl>
              <a:tblPr/>
              <a:tblGrid>
                <a:gridCol w="1917698"/>
                <a:gridCol w="1754710"/>
              </a:tblGrid>
              <a:tr h="549061"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cs-CZ" sz="1600" kern="1100" spc="-10" dirty="0">
                          <a:latin typeface="+mj-lt"/>
                          <a:ea typeface="Times New Roman"/>
                          <a:cs typeface="Times New Roman"/>
                        </a:rPr>
                        <a:t>Rychlost větru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cs-CZ" sz="1600" kern="1100" spc="-10">
                          <a:latin typeface="+mj-lt"/>
                          <a:ea typeface="Times New Roman"/>
                          <a:cs typeface="Times New Roman"/>
                        </a:rPr>
                        <a:t>5 ms</a:t>
                      </a:r>
                      <a:r>
                        <a:rPr lang="cs-CZ" sz="1600" kern="1100" spc="-10" baseline="30000">
                          <a:latin typeface="+mj-lt"/>
                          <a:ea typeface="Times New Roman"/>
                          <a:cs typeface="Times New Roman"/>
                        </a:rPr>
                        <a:t>-1</a:t>
                      </a:r>
                      <a:endParaRPr lang="cs-CZ" sz="1600" kern="1100" spc="-1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9061"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cs-CZ" sz="1600" kern="1100" spc="-10" dirty="0">
                          <a:latin typeface="+mj-lt"/>
                          <a:ea typeface="Times New Roman"/>
                          <a:cs typeface="Times New Roman"/>
                        </a:rPr>
                        <a:t>Výkon vzduchu procházejícího turbínou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cs-CZ" sz="1600" kern="1100" spc="-10" dirty="0">
                          <a:latin typeface="+mj-lt"/>
                          <a:ea typeface="Times New Roman"/>
                          <a:cs typeface="Times New Roman"/>
                        </a:rPr>
                        <a:t>441 W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9061"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cs-CZ" sz="1600" kern="1100" spc="-10" dirty="0">
                          <a:latin typeface="+mj-lt"/>
                          <a:ea typeface="Times New Roman"/>
                          <a:cs typeface="Times New Roman"/>
                        </a:rPr>
                        <a:t>Axiální síla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cs-CZ" sz="1600" kern="1100" spc="-10" dirty="0">
                          <a:latin typeface="+mj-lt"/>
                          <a:ea typeface="Times New Roman"/>
                          <a:cs typeface="Times New Roman"/>
                        </a:rPr>
                        <a:t>69 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9061"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cs-CZ" sz="1600" kern="1100" spc="-10">
                          <a:latin typeface="+mj-lt"/>
                          <a:ea typeface="Times New Roman"/>
                          <a:cs typeface="Times New Roman"/>
                        </a:rPr>
                        <a:t>Moment síly ohýbající list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cs-CZ" sz="1600" kern="1100" spc="-10" dirty="0">
                          <a:latin typeface="+mj-lt"/>
                          <a:ea typeface="Times New Roman"/>
                          <a:cs typeface="Times New Roman"/>
                        </a:rPr>
                        <a:t>32 </a:t>
                      </a:r>
                      <a:r>
                        <a:rPr lang="cs-CZ" sz="1600" kern="1100" spc="-10" dirty="0" err="1">
                          <a:latin typeface="+mj-lt"/>
                          <a:ea typeface="Times New Roman"/>
                          <a:cs typeface="Times New Roman"/>
                        </a:rPr>
                        <a:t>Nm</a:t>
                      </a:r>
                      <a:endParaRPr lang="cs-CZ" sz="1600" kern="1100" spc="-1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9061"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cs-CZ" sz="1600" kern="1100" spc="-10">
                          <a:latin typeface="+mj-lt"/>
                          <a:ea typeface="Times New Roman"/>
                          <a:cs typeface="Times New Roman"/>
                        </a:rPr>
                        <a:t>Síla roztáčející turbínu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cs-CZ" sz="1600" kern="1100" spc="-10" dirty="0">
                          <a:latin typeface="+mj-lt"/>
                          <a:ea typeface="Times New Roman"/>
                          <a:cs typeface="Times New Roman"/>
                        </a:rPr>
                        <a:t>15 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9061"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cs-CZ" sz="1600" kern="1100" spc="-10">
                          <a:latin typeface="+mj-lt"/>
                          <a:ea typeface="Times New Roman"/>
                          <a:cs typeface="Times New Roman"/>
                        </a:rPr>
                        <a:t>Krouticí moment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cs-CZ" sz="1600" kern="1100" spc="-10" dirty="0">
                          <a:latin typeface="+mj-lt"/>
                          <a:ea typeface="Times New Roman"/>
                          <a:cs typeface="Times New Roman"/>
                        </a:rPr>
                        <a:t>11 </a:t>
                      </a:r>
                      <a:r>
                        <a:rPr lang="cs-CZ" sz="1600" kern="1100" spc="-10" dirty="0" err="1">
                          <a:latin typeface="+mj-lt"/>
                          <a:ea typeface="Times New Roman"/>
                          <a:cs typeface="Times New Roman"/>
                        </a:rPr>
                        <a:t>Nm</a:t>
                      </a:r>
                      <a:endParaRPr lang="cs-CZ" sz="1600" kern="1100" spc="-1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9061"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cs-CZ" sz="1600" kern="1100" spc="-10" dirty="0">
                          <a:latin typeface="+mj-lt"/>
                          <a:ea typeface="Times New Roman"/>
                          <a:cs typeface="Times New Roman"/>
                        </a:rPr>
                        <a:t>Otáčky rotoru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cs-CZ" sz="1600" kern="1100" spc="-10" dirty="0">
                          <a:latin typeface="+mj-lt"/>
                          <a:ea typeface="Times New Roman"/>
                          <a:cs typeface="Times New Roman"/>
                        </a:rPr>
                        <a:t>160 min</a:t>
                      </a:r>
                      <a:r>
                        <a:rPr lang="cs-CZ" sz="1600" kern="1100" spc="-10" baseline="30000" dirty="0">
                          <a:latin typeface="+mj-lt"/>
                          <a:ea typeface="Times New Roman"/>
                          <a:cs typeface="Times New Roman"/>
                        </a:rPr>
                        <a:t>-1</a:t>
                      </a:r>
                      <a:endParaRPr lang="cs-CZ" sz="1600" kern="1100" spc="-1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9061"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cs-CZ" sz="1600" kern="1100" spc="-10" dirty="0">
                          <a:latin typeface="+mj-lt"/>
                          <a:ea typeface="Times New Roman"/>
                          <a:cs typeface="Times New Roman"/>
                        </a:rPr>
                        <a:t>Užitný výkon turbíny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cs-CZ" sz="1600" kern="1100" spc="-10" dirty="0">
                          <a:latin typeface="+mj-lt"/>
                          <a:ea typeface="Times New Roman"/>
                          <a:cs typeface="Times New Roman"/>
                        </a:rPr>
                        <a:t>176 </a:t>
                      </a:r>
                      <a:r>
                        <a:rPr lang="cs-CZ" sz="1600" kern="1100" spc="-10" dirty="0" smtClean="0">
                          <a:latin typeface="+mj-lt"/>
                          <a:ea typeface="Times New Roman"/>
                          <a:cs typeface="Times New Roman"/>
                        </a:rPr>
                        <a:t>W (</a:t>
                      </a:r>
                      <a:r>
                        <a:rPr lang="cs-CZ" sz="1600" kern="1100" spc="-10" dirty="0" err="1" smtClean="0">
                          <a:latin typeface="+mj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cs-CZ" sz="1600" kern="1100" spc="-10" baseline="-25000" dirty="0" err="1" smtClean="0">
                          <a:latin typeface="+mj-lt"/>
                          <a:ea typeface="Times New Roman"/>
                          <a:cs typeface="Times New Roman"/>
                        </a:rPr>
                        <a:t>p</a:t>
                      </a:r>
                      <a:r>
                        <a:rPr lang="cs-CZ" sz="1600" kern="1100" spc="-10" dirty="0" smtClean="0">
                          <a:latin typeface="+mj-lt"/>
                          <a:ea typeface="Times New Roman"/>
                          <a:cs typeface="Times New Roman"/>
                        </a:rPr>
                        <a:t> = 40 %)</a:t>
                      </a:r>
                      <a:endParaRPr lang="cs-CZ" sz="1600" kern="1100" spc="-1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První prototyp</a:t>
            </a:r>
            <a:endParaRPr lang="cs-CZ" dirty="0"/>
          </a:p>
        </p:txBody>
      </p:sp>
      <p:pic>
        <p:nvPicPr>
          <p:cNvPr id="27650" name="Picture 2" descr="C:\Users\Honza\Documents\Seminárka\Obázky\DSC_51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5" y="1268760"/>
            <a:ext cx="7589233" cy="50405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První prototyp</a:t>
            </a:r>
            <a:endParaRPr lang="cs-CZ" dirty="0"/>
          </a:p>
        </p:txBody>
      </p:sp>
      <p:pic>
        <p:nvPicPr>
          <p:cNvPr id="3" name="Obrázek 2" descr="F:\Seminárka\Návrh nového rotoru\Nový rotor\brázky\starý list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6968726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Model listu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>
          <a:xfrm>
            <a:off x="457200" y="5445224"/>
            <a:ext cx="8229600" cy="1080120"/>
          </a:xfrm>
        </p:spPr>
        <p:txBody>
          <a:bodyPr/>
          <a:lstStyle/>
          <a:p>
            <a:r>
              <a:rPr lang="cs-CZ" dirty="0" smtClean="0"/>
              <a:t>Zde je patrná největší chyba – záměna tlakové a podtlakové strany</a:t>
            </a:r>
            <a:endParaRPr lang="cs-CZ" dirty="0"/>
          </a:p>
        </p:txBody>
      </p:sp>
      <p:pic>
        <p:nvPicPr>
          <p:cNvPr id="3" name="Obrázek 2" descr="F:\Seminárka\Návrh nového rotoru\Nový rotor\brázky\starý list2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268760"/>
            <a:ext cx="5832648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První prototyp</a:t>
            </a:r>
            <a:endParaRPr lang="cs-CZ" dirty="0"/>
          </a:p>
        </p:txBody>
      </p:sp>
      <p:pic>
        <p:nvPicPr>
          <p:cNvPr id="3" name="Obrázek 2" descr="C:\Users\Honza\Desktop\vrtule\DSC_5079.jpg"/>
          <p:cNvPicPr/>
          <p:nvPr/>
        </p:nvPicPr>
        <p:blipFill>
          <a:blip r:embed="rId2" cstate="print"/>
          <a:srcRect l="25605" r="8958" b="4182"/>
          <a:stretch>
            <a:fillRect/>
          </a:stretch>
        </p:blipFill>
        <p:spPr bwMode="auto">
          <a:xfrm>
            <a:off x="827584" y="1412776"/>
            <a:ext cx="446449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Obrázek 3" descr="C:\Users\Honza\Desktop\vrtule\DSC_5128.jpg"/>
          <p:cNvPicPr/>
          <p:nvPr/>
        </p:nvPicPr>
        <p:blipFill>
          <a:blip r:embed="rId3" cstate="print"/>
          <a:srcRect l="12979" r="20381"/>
          <a:stretch>
            <a:fillRect/>
          </a:stretch>
        </p:blipFill>
        <p:spPr bwMode="auto">
          <a:xfrm>
            <a:off x="5796136" y="1412776"/>
            <a:ext cx="2448272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První prototyp</a:t>
            </a:r>
            <a:endParaRPr lang="cs-CZ" dirty="0"/>
          </a:p>
        </p:txBody>
      </p:sp>
      <p:pic>
        <p:nvPicPr>
          <p:cNvPr id="3" name="Obrázek 2" descr="C:\Users\Honza\Desktop\vrtule\DSC_5082.jpg"/>
          <p:cNvPicPr/>
          <p:nvPr/>
        </p:nvPicPr>
        <p:blipFill>
          <a:blip r:embed="rId2" cstate="print"/>
          <a:srcRect l="19774" t="5869" r="19011" b="17156"/>
          <a:stretch>
            <a:fillRect/>
          </a:stretch>
        </p:blipFill>
        <p:spPr bwMode="auto">
          <a:xfrm>
            <a:off x="1475656" y="1196752"/>
            <a:ext cx="6120680" cy="5113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Výběr turbíny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Rozdělení podle umístění osy rotace:</a:t>
            </a:r>
            <a:endParaRPr lang="cs-CZ" dirty="0"/>
          </a:p>
          <a:p>
            <a:pPr lvl="1"/>
            <a:r>
              <a:rPr lang="cs-CZ" dirty="0" smtClean="0"/>
              <a:t>Horizontální</a:t>
            </a:r>
            <a:endParaRPr lang="cs-CZ" dirty="0" smtClean="0"/>
          </a:p>
          <a:p>
            <a:pPr lvl="1"/>
            <a:r>
              <a:rPr lang="cs-CZ" dirty="0" smtClean="0"/>
              <a:t>Vertikální</a:t>
            </a:r>
          </a:p>
          <a:p>
            <a:r>
              <a:rPr lang="cs-CZ" dirty="0" smtClean="0"/>
              <a:t>Podle principu</a:t>
            </a:r>
          </a:p>
          <a:p>
            <a:pPr lvl="1"/>
            <a:r>
              <a:rPr lang="cs-CZ" dirty="0" smtClean="0"/>
              <a:t>Odporové</a:t>
            </a:r>
          </a:p>
          <a:p>
            <a:pPr lvl="1"/>
            <a:r>
              <a:rPr lang="cs-CZ" dirty="0" smtClean="0"/>
              <a:t>Vztlakové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První prototyp</a:t>
            </a:r>
            <a:endParaRPr lang="cs-CZ" dirty="0"/>
          </a:p>
        </p:txBody>
      </p:sp>
    </p:spTree>
    <p:controls>
      <p:control spid="35842" name="ShockwaveFlash1" r:id="rId2" imgW="7776860" imgH="5111520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První prototyp</a:t>
            </a:r>
            <a:endParaRPr lang="cs-CZ" dirty="0"/>
          </a:p>
        </p:txBody>
      </p:sp>
    </p:spTree>
    <p:controls>
      <p:control spid="36866" name="ShockwaveFlash1" r:id="rId2" imgW="7776860" imgH="5111520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Zkušenosti s prvním prototypem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Dobrá </a:t>
            </a:r>
            <a:r>
              <a:rPr lang="cs-CZ" dirty="0" err="1" smtClean="0"/>
              <a:t>startovatelnost</a:t>
            </a:r>
            <a:endParaRPr lang="cs-CZ" dirty="0" smtClean="0"/>
          </a:p>
          <a:p>
            <a:r>
              <a:rPr lang="cs-CZ" dirty="0" smtClean="0"/>
              <a:t>Tichost</a:t>
            </a:r>
          </a:p>
          <a:p>
            <a:r>
              <a:rPr lang="cs-CZ" dirty="0" smtClean="0"/>
              <a:t>Osvědčila se výrobní technologie</a:t>
            </a:r>
          </a:p>
          <a:p>
            <a:r>
              <a:rPr lang="cs-CZ" dirty="0" smtClean="0"/>
              <a:t>Nejsou na něj žádné stížnosti</a:t>
            </a:r>
          </a:p>
          <a:p>
            <a:r>
              <a:rPr lang="cs-CZ" dirty="0" smtClean="0"/>
              <a:t>Nedodává téměř žádnou energii díky otočení profilu</a:t>
            </a:r>
          </a:p>
          <a:p>
            <a:r>
              <a:rPr lang="cs-CZ" dirty="0" smtClean="0"/>
              <a:t>Dle simulace není zakončení listu ideální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Možnosti vylepšení návrhu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Vylepšit zakončení listu:</a:t>
            </a:r>
          </a:p>
          <a:p>
            <a:pPr lvl="1"/>
            <a:r>
              <a:rPr lang="cs-CZ" dirty="0" smtClean="0"/>
              <a:t>Najít vhodné teoretické podklady</a:t>
            </a:r>
          </a:p>
          <a:p>
            <a:pPr lvl="1"/>
            <a:r>
              <a:rPr lang="cs-CZ" dirty="0" smtClean="0"/>
              <a:t>Realizovat iterační optimalizaci pomocí CFD simulace</a:t>
            </a:r>
          </a:p>
          <a:p>
            <a:r>
              <a:rPr lang="cs-CZ" dirty="0" smtClean="0"/>
              <a:t>Najít profil, který</a:t>
            </a:r>
          </a:p>
          <a:p>
            <a:pPr lvl="1"/>
            <a:r>
              <a:rPr lang="cs-CZ" dirty="0" smtClean="0"/>
              <a:t>Dosahuje vyšší jemnosti na stejném nebo větším rozsahu náběhových úhlů</a:t>
            </a:r>
          </a:p>
          <a:p>
            <a:pPr lvl="1"/>
            <a:r>
              <a:rPr lang="cs-CZ" dirty="0" smtClean="0"/>
              <a:t>Má větší tloušťku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Cíle do budoucna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Vyrobit zde navrženou turbínu</a:t>
            </a:r>
          </a:p>
          <a:p>
            <a:r>
              <a:rPr lang="cs-CZ" dirty="0" smtClean="0"/>
              <a:t>Postavit nový, pevnější stožár</a:t>
            </a:r>
          </a:p>
          <a:p>
            <a:r>
              <a:rPr lang="cs-CZ" dirty="0" smtClean="0"/>
              <a:t>Dokončit vývoj generátoru</a:t>
            </a:r>
          </a:p>
          <a:p>
            <a:r>
              <a:rPr lang="cs-CZ" dirty="0" smtClean="0"/>
              <a:t>Dát dohromady novou gondolu se všemi bezpečnostními prvky (jak mechanickými, tak i elektronickými)</a:t>
            </a:r>
          </a:p>
          <a:p>
            <a:r>
              <a:rPr lang="cs-CZ" dirty="0" smtClean="0"/>
              <a:t>Získanou energii využívat k </a:t>
            </a:r>
            <a:r>
              <a:rPr lang="cs-CZ" dirty="0" err="1" smtClean="0"/>
              <a:t>dotápění</a:t>
            </a:r>
            <a:endParaRPr lang="cs-CZ" dirty="0" smtClean="0"/>
          </a:p>
          <a:p>
            <a:r>
              <a:rPr lang="cs-CZ" dirty="0" smtClean="0"/>
              <a:t>Přidat telemetrii s webovým rozhraním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Miskový anemometr</a:t>
            </a:r>
            <a:endParaRPr lang="cs-CZ" dirty="0"/>
          </a:p>
        </p:txBody>
      </p:sp>
      <p:pic>
        <p:nvPicPr>
          <p:cNvPr id="24578" name="Picture 2" descr="C:\Users\Honza\Downloads\prezentace\540px-Anemomet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4"/>
            <a:ext cx="4169769" cy="4625355"/>
          </a:xfrm>
          <a:prstGeom prst="rect">
            <a:avLst/>
          </a:prstGeom>
          <a:noFill/>
        </p:spPr>
      </p:pic>
      <p:sp>
        <p:nvSpPr>
          <p:cNvPr id="4" name="TextovéPole 3"/>
          <p:cNvSpPr txBox="1"/>
          <p:nvPr/>
        </p:nvSpPr>
        <p:spPr>
          <a:xfrm>
            <a:off x="5364088" y="1484784"/>
            <a:ext cx="3312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Zdroj: http://upload.wikimedia.org/wikipedia/commons/thumb/1/1b/Anemometer.jpg/540px-Anemometer.jpg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Rotor </a:t>
            </a:r>
            <a:r>
              <a:rPr lang="cs-CZ" dirty="0" err="1" smtClean="0"/>
              <a:t>Savonius</a:t>
            </a:r>
            <a:endParaRPr lang="cs-CZ" dirty="0"/>
          </a:p>
        </p:txBody>
      </p:sp>
      <p:pic>
        <p:nvPicPr>
          <p:cNvPr id="25602" name="Picture 2" descr="C:\Users\Honza\Downloads\prezentace\savonius2.jpg"/>
          <p:cNvPicPr>
            <a:picLocks noChangeAspect="1" noChangeArrowheads="1"/>
          </p:cNvPicPr>
          <p:nvPr/>
        </p:nvPicPr>
        <p:blipFill>
          <a:blip r:embed="rId2" cstate="print"/>
          <a:srcRect l="9450" r="20857"/>
          <a:stretch>
            <a:fillRect/>
          </a:stretch>
        </p:blipFill>
        <p:spPr bwMode="auto">
          <a:xfrm>
            <a:off x="683568" y="1268759"/>
            <a:ext cx="4680520" cy="5036949"/>
          </a:xfrm>
          <a:prstGeom prst="rect">
            <a:avLst/>
          </a:prstGeom>
          <a:noFill/>
        </p:spPr>
      </p:pic>
      <p:sp>
        <p:nvSpPr>
          <p:cNvPr id="4" name="TextovéPole 3"/>
          <p:cNvSpPr txBox="1"/>
          <p:nvPr/>
        </p:nvSpPr>
        <p:spPr>
          <a:xfrm>
            <a:off x="5508104" y="1268760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Zdroj: http://www.</a:t>
            </a:r>
            <a:r>
              <a:rPr lang="cs-CZ" dirty="0" err="1" smtClean="0"/>
              <a:t>solener.com</a:t>
            </a:r>
            <a:r>
              <a:rPr lang="cs-CZ" dirty="0" smtClean="0"/>
              <a:t>/savonius2.jpg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Rotor </a:t>
            </a:r>
            <a:r>
              <a:rPr lang="cs-CZ" dirty="0" err="1" smtClean="0"/>
              <a:t>Darrieus</a:t>
            </a:r>
            <a:endParaRPr lang="cs-CZ" dirty="0"/>
          </a:p>
        </p:txBody>
      </p:sp>
      <p:pic>
        <p:nvPicPr>
          <p:cNvPr id="26626" name="Picture 2" descr="C:\Users\Honza\Downloads\prezentace\Darrieus_rotor0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68760"/>
            <a:ext cx="3816424" cy="5087571"/>
          </a:xfrm>
          <a:prstGeom prst="rect">
            <a:avLst/>
          </a:prstGeom>
          <a:noFill/>
        </p:spPr>
      </p:pic>
      <p:sp>
        <p:nvSpPr>
          <p:cNvPr id="4" name="TextovéPole 3"/>
          <p:cNvSpPr txBox="1"/>
          <p:nvPr/>
        </p:nvSpPr>
        <p:spPr>
          <a:xfrm>
            <a:off x="4644008" y="1268760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Zdroj: http://upload.wikimedia.org/wikipedia/commons/9/92/Darrieus_rotor002.jpg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Horizontální vztlaková turbína</a:t>
            </a:r>
            <a:endParaRPr lang="cs-CZ" dirty="0"/>
          </a:p>
        </p:txBody>
      </p:sp>
      <p:pic>
        <p:nvPicPr>
          <p:cNvPr id="27650" name="Picture 2" descr="C:\Users\Honza\Downloads\prezentace\1577594_6fe650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96752"/>
            <a:ext cx="3888432" cy="5184576"/>
          </a:xfrm>
          <a:prstGeom prst="rect">
            <a:avLst/>
          </a:prstGeom>
          <a:noFill/>
        </p:spPr>
      </p:pic>
      <p:sp>
        <p:nvSpPr>
          <p:cNvPr id="4" name="TextovéPole 3"/>
          <p:cNvSpPr txBox="1"/>
          <p:nvPr/>
        </p:nvSpPr>
        <p:spPr>
          <a:xfrm>
            <a:off x="4860032" y="1196752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Zdroj: http://s0.geograph.org.uk/</a:t>
            </a:r>
            <a:r>
              <a:rPr lang="cs-CZ" dirty="0" err="1" smtClean="0"/>
              <a:t>geophotos</a:t>
            </a:r>
            <a:r>
              <a:rPr lang="cs-CZ" dirty="0" smtClean="0"/>
              <a:t>/01/57/75/1577594_6fe65039.jpg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/>
        </p:nvSpPr>
        <p:spPr>
          <a:xfrm>
            <a:off x="899592" y="1268760"/>
            <a:ext cx="7272808" cy="504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Aerodynamický profil</a:t>
            </a:r>
            <a:endParaRPr lang="cs-CZ" dirty="0"/>
          </a:p>
        </p:txBody>
      </p:sp>
      <p:pic>
        <p:nvPicPr>
          <p:cNvPr id="3" name="Obrázek 2" descr="C:\Users\Honza\Desktop\IPE\Vysledky\profil.eps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412776"/>
            <a:ext cx="6552728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élník 4"/>
          <p:cNvSpPr/>
          <p:nvPr/>
        </p:nvSpPr>
        <p:spPr>
          <a:xfrm>
            <a:off x="1691680" y="3645024"/>
            <a:ext cx="5616624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Základní teorie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Hlavním principem je určit </a:t>
            </a:r>
            <a:r>
              <a:rPr lang="cs-CZ" dirty="0" smtClean="0"/>
              <a:t>směr ofukování aerodynamického profilu na rotoru</a:t>
            </a:r>
          </a:p>
          <a:p>
            <a:r>
              <a:rPr lang="cs-CZ" dirty="0" smtClean="0"/>
              <a:t>Uvažuje 2 pohyby – pohyb proudu vzduchu (větru) a samotnou rotaci rotoru</a:t>
            </a:r>
            <a:endParaRPr lang="cs-CZ" dirty="0"/>
          </a:p>
        </p:txBody>
      </p:sp>
      <p:pic>
        <p:nvPicPr>
          <p:cNvPr id="2050" name="Picture 2" descr="C:\Users\Honza\Desktop\IPE\Vysledky\profil na vrtuli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789040"/>
            <a:ext cx="5256584" cy="26884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All Times">
    <a:majorFont>
      <a:latin typeface="Times New Roman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Kancelář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Kancelář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Kancelář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1833</TotalTime>
  <Words>378</Words>
  <Application>Microsoft Office PowerPoint</Application>
  <PresentationFormat>Předvádění na obrazovce (4:3)</PresentationFormat>
  <Paragraphs>102</Paragraphs>
  <Slides>34</Slides>
  <Notes>0</Notes>
  <HiddenSlides>0</HiddenSlides>
  <MMClips>0</MMClips>
  <ScaleCrop>false</ScaleCrop>
  <HeadingPairs>
    <vt:vector size="6" baseType="variant">
      <vt:variant>
        <vt:lpstr>Motiv</vt:lpstr>
      </vt:variant>
      <vt:variant>
        <vt:i4>1</vt:i4>
      </vt:variant>
      <vt:variant>
        <vt:lpstr>Vložené servery OLE</vt:lpstr>
      </vt:variant>
      <vt:variant>
        <vt:i4>1</vt:i4>
      </vt:variant>
      <vt:variant>
        <vt:lpstr>Nadpisy snímků</vt:lpstr>
      </vt:variant>
      <vt:variant>
        <vt:i4>34</vt:i4>
      </vt:variant>
    </vt:vector>
  </HeadingPairs>
  <TitlesOfParts>
    <vt:vector size="36" baseType="lpstr">
      <vt:lpstr>Motiv sady Office</vt:lpstr>
      <vt:lpstr>Dokument aplikace Microsoft Office Word</vt:lpstr>
      <vt:lpstr>Návrh malé větrné turbíny</vt:lpstr>
      <vt:lpstr>Cíle práce</vt:lpstr>
      <vt:lpstr>Výběr turbíny</vt:lpstr>
      <vt:lpstr>Miskový anemometr</vt:lpstr>
      <vt:lpstr>Rotor Savonius</vt:lpstr>
      <vt:lpstr>Rotor Darrieus</vt:lpstr>
      <vt:lpstr>Horizontální vztlaková turbína</vt:lpstr>
      <vt:lpstr>Aerodynamický profil</vt:lpstr>
      <vt:lpstr>Základní teorie</vt:lpstr>
      <vt:lpstr>Důsledky skládání pohybu</vt:lpstr>
      <vt:lpstr>Rozšířená teorie</vt:lpstr>
      <vt:lpstr>Zjednodušení – zanedbání odporu</vt:lpstr>
      <vt:lpstr>Výpočet rozšířené teorie</vt:lpstr>
      <vt:lpstr>Princip iteračního výpočtu</vt:lpstr>
      <vt:lpstr>Parametry turbíny</vt:lpstr>
      <vt:lpstr>Výběr profilu </vt:lpstr>
      <vt:lpstr>Základní model listu</vt:lpstr>
      <vt:lpstr>Problematické oblasti</vt:lpstr>
      <vt:lpstr>Typy zakončení</vt:lpstr>
      <vt:lpstr>Typy zakončení</vt:lpstr>
      <vt:lpstr>CFD simulace zakončení</vt:lpstr>
      <vt:lpstr>CFD simulace zakončení</vt:lpstr>
      <vt:lpstr>Výsledek simulací</vt:lpstr>
      <vt:lpstr>Finální model</vt:lpstr>
      <vt:lpstr>První prototyp</vt:lpstr>
      <vt:lpstr>První prototyp</vt:lpstr>
      <vt:lpstr>Model listu</vt:lpstr>
      <vt:lpstr>První prototyp</vt:lpstr>
      <vt:lpstr>První prototyp</vt:lpstr>
      <vt:lpstr>První prototyp</vt:lpstr>
      <vt:lpstr>První prototyp</vt:lpstr>
      <vt:lpstr>Zkušenosti s prvním prototypem</vt:lpstr>
      <vt:lpstr>Možnosti vylepšení návrhu</vt:lpstr>
      <vt:lpstr>Cíle do budoucna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Snímek 1</dc:title>
  <dc:creator>Honza</dc:creator>
  <cp:lastModifiedBy>Honza</cp:lastModifiedBy>
  <cp:revision>86</cp:revision>
  <dcterms:created xsi:type="dcterms:W3CDTF">2012-03-11T18:21:24Z</dcterms:created>
  <dcterms:modified xsi:type="dcterms:W3CDTF">2012-03-14T20:58:04Z</dcterms:modified>
</cp:coreProperties>
</file>